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15"/>
  </p:notesMasterIdLst>
  <p:sldIdLst>
    <p:sldId id="257" r:id="rId2"/>
    <p:sldId id="258" r:id="rId3"/>
    <p:sldId id="269"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of Klaus" userId="170ceb72f8daa868" providerId="LiveId" clId="{6367106F-9209-41F2-BFDF-DAF036131CAC}"/>
    <pc:docChg chg="custSel modSld">
      <pc:chgData name="Kristof Klaus" userId="170ceb72f8daa868" providerId="LiveId" clId="{6367106F-9209-41F2-BFDF-DAF036131CAC}" dt="2022-08-17T13:53:29.719" v="214" actId="1076"/>
      <pc:docMkLst>
        <pc:docMk/>
      </pc:docMkLst>
      <pc:sldChg chg="addSp delSp modSp mod">
        <pc:chgData name="Kristof Klaus" userId="170ceb72f8daa868" providerId="LiveId" clId="{6367106F-9209-41F2-BFDF-DAF036131CAC}" dt="2022-08-17T13:46:52.697" v="20" actId="313"/>
        <pc:sldMkLst>
          <pc:docMk/>
          <pc:sldMk cId="4209409849" sldId="257"/>
        </pc:sldMkLst>
        <pc:spChg chg="add del mod">
          <ac:chgData name="Kristof Klaus" userId="170ceb72f8daa868" providerId="LiveId" clId="{6367106F-9209-41F2-BFDF-DAF036131CAC}" dt="2022-08-17T13:46:09.353" v="6"/>
          <ac:spMkLst>
            <pc:docMk/>
            <pc:sldMk cId="4209409849" sldId="257"/>
            <ac:spMk id="4" creationId="{DC05C0B8-9EA3-5D78-646D-9A41313A5B00}"/>
          </ac:spMkLst>
        </pc:spChg>
        <pc:spChg chg="add mod">
          <ac:chgData name="Kristof Klaus" userId="170ceb72f8daa868" providerId="LiveId" clId="{6367106F-9209-41F2-BFDF-DAF036131CAC}" dt="2022-08-17T13:46:52.697" v="20" actId="313"/>
          <ac:spMkLst>
            <pc:docMk/>
            <pc:sldMk cId="4209409849" sldId="257"/>
            <ac:spMk id="6" creationId="{AE065EDE-C61B-0D82-1FB8-E4F3C8F874EB}"/>
          </ac:spMkLst>
        </pc:spChg>
        <pc:picChg chg="add del mod">
          <ac:chgData name="Kristof Klaus" userId="170ceb72f8daa868" providerId="LiveId" clId="{6367106F-9209-41F2-BFDF-DAF036131CAC}" dt="2022-08-17T13:46:09.350" v="4" actId="21"/>
          <ac:picMkLst>
            <pc:docMk/>
            <pc:sldMk cId="4209409849" sldId="257"/>
            <ac:picMk id="5" creationId="{1EC9C01D-E067-4534-7361-452ABDD05149}"/>
          </ac:picMkLst>
        </pc:picChg>
        <pc:picChg chg="mod">
          <ac:chgData name="Kristof Klaus" userId="170ceb72f8daa868" providerId="LiveId" clId="{6367106F-9209-41F2-BFDF-DAF036131CAC}" dt="2022-08-17T13:46:16.494" v="8" actId="1076"/>
          <ac:picMkLst>
            <pc:docMk/>
            <pc:sldMk cId="4209409849" sldId="257"/>
            <ac:picMk id="5122" creationId="{50E01DE7-4E62-2C9F-7D15-56B6FD565B7A}"/>
          </ac:picMkLst>
        </pc:picChg>
      </pc:sldChg>
      <pc:sldChg chg="addSp modSp mod">
        <pc:chgData name="Kristof Klaus" userId="170ceb72f8daa868" providerId="LiveId" clId="{6367106F-9209-41F2-BFDF-DAF036131CAC}" dt="2022-08-17T13:48:21.549" v="44" actId="1076"/>
        <pc:sldMkLst>
          <pc:docMk/>
          <pc:sldMk cId="639334387" sldId="258"/>
        </pc:sldMkLst>
        <pc:spChg chg="add mod">
          <ac:chgData name="Kristof Klaus" userId="170ceb72f8daa868" providerId="LiveId" clId="{6367106F-9209-41F2-BFDF-DAF036131CAC}" dt="2022-08-17T13:48:21.549" v="44" actId="1076"/>
          <ac:spMkLst>
            <pc:docMk/>
            <pc:sldMk cId="639334387" sldId="258"/>
            <ac:spMk id="3" creationId="{88B131C6-74F1-B07A-ECEC-2E06EDAE7DEF}"/>
          </ac:spMkLst>
        </pc:spChg>
        <pc:picChg chg="mod">
          <ac:chgData name="Kristof Klaus" userId="170ceb72f8daa868" providerId="LiveId" clId="{6367106F-9209-41F2-BFDF-DAF036131CAC}" dt="2022-08-17T13:48:17.098" v="43" actId="1076"/>
          <ac:picMkLst>
            <pc:docMk/>
            <pc:sldMk cId="639334387" sldId="258"/>
            <ac:picMk id="4102" creationId="{5F37A508-582F-5F59-8F82-591B8C9B4BAC}"/>
          </ac:picMkLst>
        </pc:picChg>
      </pc:sldChg>
      <pc:sldChg chg="addSp modSp mod">
        <pc:chgData name="Kristof Klaus" userId="170ceb72f8daa868" providerId="LiveId" clId="{6367106F-9209-41F2-BFDF-DAF036131CAC}" dt="2022-08-17T13:49:12.612" v="72" actId="14100"/>
        <pc:sldMkLst>
          <pc:docMk/>
          <pc:sldMk cId="3323567225" sldId="259"/>
        </pc:sldMkLst>
        <pc:spChg chg="add mod">
          <ac:chgData name="Kristof Klaus" userId="170ceb72f8daa868" providerId="LiveId" clId="{6367106F-9209-41F2-BFDF-DAF036131CAC}" dt="2022-08-17T13:49:12.612" v="72" actId="14100"/>
          <ac:spMkLst>
            <pc:docMk/>
            <pc:sldMk cId="3323567225" sldId="259"/>
            <ac:spMk id="4" creationId="{CB9F1A03-C6E5-0058-69B6-5EADA472B6E8}"/>
          </ac:spMkLst>
        </pc:spChg>
        <pc:picChg chg="mod">
          <ac:chgData name="Kristof Klaus" userId="170ceb72f8daa868" providerId="LiveId" clId="{6367106F-9209-41F2-BFDF-DAF036131CAC}" dt="2022-08-17T13:48:53.820" v="60" actId="1076"/>
          <ac:picMkLst>
            <pc:docMk/>
            <pc:sldMk cId="3323567225" sldId="259"/>
            <ac:picMk id="3074" creationId="{700085D2-B4A0-0DC8-3525-B9B64279E416}"/>
          </ac:picMkLst>
        </pc:picChg>
      </pc:sldChg>
      <pc:sldChg chg="addSp modSp mod">
        <pc:chgData name="Kristof Klaus" userId="170ceb72f8daa868" providerId="LiveId" clId="{6367106F-9209-41F2-BFDF-DAF036131CAC}" dt="2022-08-17T13:49:47.470" v="89" actId="1076"/>
        <pc:sldMkLst>
          <pc:docMk/>
          <pc:sldMk cId="2801024936" sldId="260"/>
        </pc:sldMkLst>
        <pc:spChg chg="add mod">
          <ac:chgData name="Kristof Klaus" userId="170ceb72f8daa868" providerId="LiveId" clId="{6367106F-9209-41F2-BFDF-DAF036131CAC}" dt="2022-08-17T13:49:47.470" v="89" actId="1076"/>
          <ac:spMkLst>
            <pc:docMk/>
            <pc:sldMk cId="2801024936" sldId="260"/>
            <ac:spMk id="10" creationId="{3C6EA0A2-1E12-0DAE-B6AA-A87287ACEF92}"/>
          </ac:spMkLst>
        </pc:spChg>
        <pc:picChg chg="mod">
          <ac:chgData name="Kristof Klaus" userId="170ceb72f8daa868" providerId="LiveId" clId="{6367106F-9209-41F2-BFDF-DAF036131CAC}" dt="2022-08-17T13:49:43.134" v="88" actId="1076"/>
          <ac:picMkLst>
            <pc:docMk/>
            <pc:sldMk cId="2801024936" sldId="260"/>
            <ac:picMk id="1032" creationId="{8C288DDE-C1CE-0D3E-5B3E-90C07CEE394A}"/>
          </ac:picMkLst>
        </pc:picChg>
      </pc:sldChg>
      <pc:sldChg chg="addSp modSp mod">
        <pc:chgData name="Kristof Klaus" userId="170ceb72f8daa868" providerId="LiveId" clId="{6367106F-9209-41F2-BFDF-DAF036131CAC}" dt="2022-08-17T13:50:22.400" v="108" actId="1076"/>
        <pc:sldMkLst>
          <pc:docMk/>
          <pc:sldMk cId="1648710497" sldId="261"/>
        </pc:sldMkLst>
        <pc:spChg chg="add mod">
          <ac:chgData name="Kristof Klaus" userId="170ceb72f8daa868" providerId="LiveId" clId="{6367106F-9209-41F2-BFDF-DAF036131CAC}" dt="2022-08-17T13:50:22.400" v="108" actId="1076"/>
          <ac:spMkLst>
            <pc:docMk/>
            <pc:sldMk cId="1648710497" sldId="261"/>
            <ac:spMk id="3" creationId="{FCBD6C84-557A-4966-3E8B-4959AB3F4DDE}"/>
          </ac:spMkLst>
        </pc:spChg>
        <pc:picChg chg="mod">
          <ac:chgData name="Kristof Klaus" userId="170ceb72f8daa868" providerId="LiveId" clId="{6367106F-9209-41F2-BFDF-DAF036131CAC}" dt="2022-08-17T13:50:12.572" v="105" actId="1076"/>
          <ac:picMkLst>
            <pc:docMk/>
            <pc:sldMk cId="1648710497" sldId="261"/>
            <ac:picMk id="2050" creationId="{77EFF025-AC8E-8F80-8458-463EE146FEDE}"/>
          </ac:picMkLst>
        </pc:picChg>
        <pc:picChg chg="mod">
          <ac:chgData name="Kristof Klaus" userId="170ceb72f8daa868" providerId="LiveId" clId="{6367106F-9209-41F2-BFDF-DAF036131CAC}" dt="2022-08-17T13:49:53.101" v="91" actId="1076"/>
          <ac:picMkLst>
            <pc:docMk/>
            <pc:sldMk cId="1648710497" sldId="261"/>
            <ac:picMk id="2052" creationId="{2571A7F8-8498-DB77-3825-4582690DC810}"/>
          </ac:picMkLst>
        </pc:picChg>
      </pc:sldChg>
      <pc:sldChg chg="addSp modSp mod">
        <pc:chgData name="Kristof Klaus" userId="170ceb72f8daa868" providerId="LiveId" clId="{6367106F-9209-41F2-BFDF-DAF036131CAC}" dt="2022-08-17T13:50:53.237" v="124" actId="1076"/>
        <pc:sldMkLst>
          <pc:docMk/>
          <pc:sldMk cId="3549286599" sldId="262"/>
        </pc:sldMkLst>
        <pc:spChg chg="add mod">
          <ac:chgData name="Kristof Klaus" userId="170ceb72f8daa868" providerId="LiveId" clId="{6367106F-9209-41F2-BFDF-DAF036131CAC}" dt="2022-08-17T13:50:53.237" v="124" actId="1076"/>
          <ac:spMkLst>
            <pc:docMk/>
            <pc:sldMk cId="3549286599" sldId="262"/>
            <ac:spMk id="5" creationId="{1A15BB58-CA85-F069-3BB5-575CA4A638EB}"/>
          </ac:spMkLst>
        </pc:spChg>
        <pc:picChg chg="mod">
          <ac:chgData name="Kristof Klaus" userId="170ceb72f8daa868" providerId="LiveId" clId="{6367106F-9209-41F2-BFDF-DAF036131CAC}" dt="2022-08-17T13:50:28.147" v="110" actId="1076"/>
          <ac:picMkLst>
            <pc:docMk/>
            <pc:sldMk cId="3549286599" sldId="262"/>
            <ac:picMk id="4" creationId="{51C759BC-A2CB-8FB9-65E0-22B3AD087F54}"/>
          </ac:picMkLst>
        </pc:picChg>
      </pc:sldChg>
      <pc:sldChg chg="addSp modSp mod">
        <pc:chgData name="Kristof Klaus" userId="170ceb72f8daa868" providerId="LiveId" clId="{6367106F-9209-41F2-BFDF-DAF036131CAC}" dt="2022-08-17T13:51:17.863" v="138" actId="1076"/>
        <pc:sldMkLst>
          <pc:docMk/>
          <pc:sldMk cId="793741112" sldId="263"/>
        </pc:sldMkLst>
        <pc:spChg chg="add mod">
          <ac:chgData name="Kristof Klaus" userId="170ceb72f8daa868" providerId="LiveId" clId="{6367106F-9209-41F2-BFDF-DAF036131CAC}" dt="2022-08-17T13:51:17.863" v="138" actId="1076"/>
          <ac:spMkLst>
            <pc:docMk/>
            <pc:sldMk cId="793741112" sldId="263"/>
            <ac:spMk id="2" creationId="{2D67A673-ADAC-40C0-114C-64856AD3A0E1}"/>
          </ac:spMkLst>
        </pc:spChg>
        <pc:picChg chg="mod">
          <ac:chgData name="Kristof Klaus" userId="170ceb72f8daa868" providerId="LiveId" clId="{6367106F-9209-41F2-BFDF-DAF036131CAC}" dt="2022-08-17T13:50:59.128" v="125" actId="14100"/>
          <ac:picMkLst>
            <pc:docMk/>
            <pc:sldMk cId="793741112" sldId="263"/>
            <ac:picMk id="8" creationId="{0BBB63E9-D453-B5FD-8B35-EF2CFAD1D6E7}"/>
          </ac:picMkLst>
        </pc:picChg>
      </pc:sldChg>
      <pc:sldChg chg="addSp modSp mod">
        <pc:chgData name="Kristof Klaus" userId="170ceb72f8daa868" providerId="LiveId" clId="{6367106F-9209-41F2-BFDF-DAF036131CAC}" dt="2022-08-17T13:51:47.480" v="154" actId="14100"/>
        <pc:sldMkLst>
          <pc:docMk/>
          <pc:sldMk cId="1264023000" sldId="264"/>
        </pc:sldMkLst>
        <pc:spChg chg="add mod">
          <ac:chgData name="Kristof Klaus" userId="170ceb72f8daa868" providerId="LiveId" clId="{6367106F-9209-41F2-BFDF-DAF036131CAC}" dt="2022-08-17T13:51:44.660" v="153" actId="1076"/>
          <ac:spMkLst>
            <pc:docMk/>
            <pc:sldMk cId="1264023000" sldId="264"/>
            <ac:spMk id="3" creationId="{81094C8C-2E5B-0BA2-CAF4-B3B46FE819E9}"/>
          </ac:spMkLst>
        </pc:spChg>
        <pc:picChg chg="mod">
          <ac:chgData name="Kristof Klaus" userId="170ceb72f8daa868" providerId="LiveId" clId="{6367106F-9209-41F2-BFDF-DAF036131CAC}" dt="2022-08-17T13:51:24.284" v="140" actId="1076"/>
          <ac:picMkLst>
            <pc:docMk/>
            <pc:sldMk cId="1264023000" sldId="264"/>
            <ac:picMk id="4" creationId="{47306F17-9D5A-2693-14CB-58D84B6F6845}"/>
          </ac:picMkLst>
        </pc:picChg>
        <pc:picChg chg="mod">
          <ac:chgData name="Kristof Klaus" userId="170ceb72f8daa868" providerId="LiveId" clId="{6367106F-9209-41F2-BFDF-DAF036131CAC}" dt="2022-08-17T13:51:47.480" v="154" actId="14100"/>
          <ac:picMkLst>
            <pc:docMk/>
            <pc:sldMk cId="1264023000" sldId="264"/>
            <ac:picMk id="7170" creationId="{23E56EED-F57F-9005-BD78-E9F56A5D32D6}"/>
          </ac:picMkLst>
        </pc:picChg>
      </pc:sldChg>
      <pc:sldChg chg="addSp modSp mod">
        <pc:chgData name="Kristof Klaus" userId="170ceb72f8daa868" providerId="LiveId" clId="{6367106F-9209-41F2-BFDF-DAF036131CAC}" dt="2022-08-17T13:52:05.559" v="168" actId="14100"/>
        <pc:sldMkLst>
          <pc:docMk/>
          <pc:sldMk cId="2312997814" sldId="265"/>
        </pc:sldMkLst>
        <pc:spChg chg="add mod">
          <ac:chgData name="Kristof Klaus" userId="170ceb72f8daa868" providerId="LiveId" clId="{6367106F-9209-41F2-BFDF-DAF036131CAC}" dt="2022-08-17T13:52:05.559" v="168" actId="14100"/>
          <ac:spMkLst>
            <pc:docMk/>
            <pc:sldMk cId="2312997814" sldId="265"/>
            <ac:spMk id="5" creationId="{DEAB4EC1-59F2-26A6-9FC6-AD23FE136FC2}"/>
          </ac:spMkLst>
        </pc:spChg>
        <pc:picChg chg="mod">
          <ac:chgData name="Kristof Klaus" userId="170ceb72f8daa868" providerId="LiveId" clId="{6367106F-9209-41F2-BFDF-DAF036131CAC}" dt="2022-08-17T13:51:52.934" v="156" actId="1076"/>
          <ac:picMkLst>
            <pc:docMk/>
            <pc:sldMk cId="2312997814" sldId="265"/>
            <ac:picMk id="4" creationId="{997B09C2-9AA1-7458-BAC4-E822A922DE8F}"/>
          </ac:picMkLst>
        </pc:picChg>
      </pc:sldChg>
      <pc:sldChg chg="addSp modSp mod">
        <pc:chgData name="Kristof Klaus" userId="170ceb72f8daa868" providerId="LiveId" clId="{6367106F-9209-41F2-BFDF-DAF036131CAC}" dt="2022-08-17T13:52:30.572" v="183" actId="1076"/>
        <pc:sldMkLst>
          <pc:docMk/>
          <pc:sldMk cId="2314873532" sldId="266"/>
        </pc:sldMkLst>
        <pc:spChg chg="add mod">
          <ac:chgData name="Kristof Klaus" userId="170ceb72f8daa868" providerId="LiveId" clId="{6367106F-9209-41F2-BFDF-DAF036131CAC}" dt="2022-08-17T13:52:30.572" v="183" actId="1076"/>
          <ac:spMkLst>
            <pc:docMk/>
            <pc:sldMk cId="2314873532" sldId="266"/>
            <ac:spMk id="6" creationId="{69B89288-9297-0734-DB2A-C33E6CF1E56F}"/>
          </ac:spMkLst>
        </pc:spChg>
        <pc:picChg chg="mod">
          <ac:chgData name="Kristof Klaus" userId="170ceb72f8daa868" providerId="LiveId" clId="{6367106F-9209-41F2-BFDF-DAF036131CAC}" dt="2022-08-17T13:52:14.196" v="170" actId="1076"/>
          <ac:picMkLst>
            <pc:docMk/>
            <pc:sldMk cId="2314873532" sldId="266"/>
            <ac:picMk id="8" creationId="{9D2FCBA6-F3C6-A879-639B-E2DD446DB5E7}"/>
          </ac:picMkLst>
        </pc:picChg>
      </pc:sldChg>
      <pc:sldChg chg="addSp modSp mod">
        <pc:chgData name="Kristof Klaus" userId="170ceb72f8daa868" providerId="LiveId" clId="{6367106F-9209-41F2-BFDF-DAF036131CAC}" dt="2022-08-17T13:53:02.587" v="200" actId="14100"/>
        <pc:sldMkLst>
          <pc:docMk/>
          <pc:sldMk cId="2435932439" sldId="267"/>
        </pc:sldMkLst>
        <pc:spChg chg="add mod">
          <ac:chgData name="Kristof Klaus" userId="170ceb72f8daa868" providerId="LiveId" clId="{6367106F-9209-41F2-BFDF-DAF036131CAC}" dt="2022-08-17T13:52:57.559" v="198" actId="1076"/>
          <ac:spMkLst>
            <pc:docMk/>
            <pc:sldMk cId="2435932439" sldId="267"/>
            <ac:spMk id="3" creationId="{8EECCA6A-3C4B-BF67-7B6D-BC24D3E688B4}"/>
          </ac:spMkLst>
        </pc:spChg>
        <pc:picChg chg="mod">
          <ac:chgData name="Kristof Klaus" userId="170ceb72f8daa868" providerId="LiveId" clId="{6367106F-9209-41F2-BFDF-DAF036131CAC}" dt="2022-08-17T13:53:02.587" v="200" actId="14100"/>
          <ac:picMkLst>
            <pc:docMk/>
            <pc:sldMk cId="2435932439" sldId="267"/>
            <ac:picMk id="4" creationId="{0BCAD304-C0B0-B66F-9ADE-BB8DB720C4E9}"/>
          </ac:picMkLst>
        </pc:picChg>
        <pc:picChg chg="mod">
          <ac:chgData name="Kristof Klaus" userId="170ceb72f8daa868" providerId="LiveId" clId="{6367106F-9209-41F2-BFDF-DAF036131CAC}" dt="2022-08-17T13:52:36.662" v="185" actId="1076"/>
          <ac:picMkLst>
            <pc:docMk/>
            <pc:sldMk cId="2435932439" sldId="267"/>
            <ac:picMk id="5" creationId="{F4D9E9D3-26DA-C01F-766E-75C523CA6BC9}"/>
          </ac:picMkLst>
        </pc:picChg>
      </pc:sldChg>
      <pc:sldChg chg="addSp modSp mod">
        <pc:chgData name="Kristof Klaus" userId="170ceb72f8daa868" providerId="LiveId" clId="{6367106F-9209-41F2-BFDF-DAF036131CAC}" dt="2022-08-17T13:53:29.719" v="214" actId="1076"/>
        <pc:sldMkLst>
          <pc:docMk/>
          <pc:sldMk cId="1835786773" sldId="268"/>
        </pc:sldMkLst>
        <pc:spChg chg="add mod">
          <ac:chgData name="Kristof Klaus" userId="170ceb72f8daa868" providerId="LiveId" clId="{6367106F-9209-41F2-BFDF-DAF036131CAC}" dt="2022-08-17T13:53:29.719" v="214" actId="1076"/>
          <ac:spMkLst>
            <pc:docMk/>
            <pc:sldMk cId="1835786773" sldId="268"/>
            <ac:spMk id="5" creationId="{FF562296-6F16-4DD1-50C1-51CF4DD084B5}"/>
          </ac:spMkLst>
        </pc:spChg>
        <pc:picChg chg="mod">
          <ac:chgData name="Kristof Klaus" userId="170ceb72f8daa868" providerId="LiveId" clId="{6367106F-9209-41F2-BFDF-DAF036131CAC}" dt="2022-08-17T13:53:11.823" v="202" actId="1076"/>
          <ac:picMkLst>
            <pc:docMk/>
            <pc:sldMk cId="1835786773" sldId="268"/>
            <ac:picMk id="4" creationId="{D554AE95-4969-101C-EB5F-9297E85BE9F8}"/>
          </ac:picMkLst>
        </pc:picChg>
      </pc:sldChg>
      <pc:sldChg chg="addSp modSp mod">
        <pc:chgData name="Kristof Klaus" userId="170ceb72f8daa868" providerId="LiveId" clId="{6367106F-9209-41F2-BFDF-DAF036131CAC}" dt="2022-08-17T13:48:46.859" v="58" actId="14100"/>
        <pc:sldMkLst>
          <pc:docMk/>
          <pc:sldMk cId="1590495721" sldId="269"/>
        </pc:sldMkLst>
        <pc:spChg chg="add mod">
          <ac:chgData name="Kristof Klaus" userId="170ceb72f8daa868" providerId="LiveId" clId="{6367106F-9209-41F2-BFDF-DAF036131CAC}" dt="2022-08-17T13:48:46.859" v="58" actId="14100"/>
          <ac:spMkLst>
            <pc:docMk/>
            <pc:sldMk cId="1590495721" sldId="269"/>
            <ac:spMk id="3" creationId="{0FDE2269-6F46-079E-D522-FC94E3DC4973}"/>
          </ac:spMkLst>
        </pc:spChg>
        <pc:picChg chg="mod">
          <ac:chgData name="Kristof Klaus" userId="170ceb72f8daa868" providerId="LiveId" clId="{6367106F-9209-41F2-BFDF-DAF036131CAC}" dt="2022-08-17T13:48:29.583" v="46" actId="14100"/>
          <ac:picMkLst>
            <pc:docMk/>
            <pc:sldMk cId="1590495721" sldId="269"/>
            <ac:picMk id="6" creationId="{CD7CDC59-6967-9D80-F085-F807E9A5E7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C873F-63FC-4752-9C5E-E8C4FA4E3E3A}" type="datetimeFigureOut">
              <a:rPr lang="de-DE" smtClean="0"/>
              <a:t>17.08.2022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FB797-5ED9-4FB9-A8E6-1AFBA1D7AB1C}" type="slidenum">
              <a:rPr lang="de-DE" smtClean="0"/>
              <a:t>‹Nr.›</a:t>
            </a:fld>
            <a:endParaRPr lang="de-DE"/>
          </a:p>
        </p:txBody>
      </p:sp>
    </p:spTree>
    <p:extLst>
      <p:ext uri="{BB962C8B-B14F-4D97-AF65-F5344CB8AC3E}">
        <p14:creationId xmlns:p14="http://schemas.microsoft.com/office/powerpoint/2010/main" val="351081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F6FB797-5ED9-4FB9-A8E6-1AFBA1D7AB1C}" type="slidenum">
              <a:rPr lang="de-DE" smtClean="0"/>
              <a:t>8</a:t>
            </a:fld>
            <a:endParaRPr lang="de-DE"/>
          </a:p>
        </p:txBody>
      </p:sp>
    </p:spTree>
    <p:extLst>
      <p:ext uri="{BB962C8B-B14F-4D97-AF65-F5344CB8AC3E}">
        <p14:creationId xmlns:p14="http://schemas.microsoft.com/office/powerpoint/2010/main" val="617711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0E5585C-310A-42FA-BABD-738B47074A4F}" type="datetimeFigureOut">
              <a:rPr lang="de-DE" smtClean="0"/>
              <a:t>17.08.2022</a:t>
            </a:fld>
            <a:endParaRPr lang="de-D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de-D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E304980-34FC-4E7A-9ADF-D9E187C79992}" type="slidenum">
              <a:rPr lang="de-DE" smtClean="0"/>
              <a:t>‹Nr.›</a:t>
            </a:fld>
            <a:endParaRPr lang="de-D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39217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0E5585C-310A-42FA-BABD-738B47074A4F}" type="datetimeFigureOut">
              <a:rPr lang="de-DE" smtClean="0"/>
              <a:t>17.08.2022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E304980-34FC-4E7A-9ADF-D9E187C79992}" type="slidenum">
              <a:rPr lang="de-DE" smtClean="0"/>
              <a:t>‹Nr.›</a:t>
            </a:fld>
            <a:endParaRPr lang="de-DE"/>
          </a:p>
        </p:txBody>
      </p:sp>
    </p:spTree>
    <p:extLst>
      <p:ext uri="{BB962C8B-B14F-4D97-AF65-F5344CB8AC3E}">
        <p14:creationId xmlns:p14="http://schemas.microsoft.com/office/powerpoint/2010/main" val="79984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0E5585C-310A-42FA-BABD-738B47074A4F}" type="datetimeFigureOut">
              <a:rPr lang="de-DE" smtClean="0"/>
              <a:t>17.08.2022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E304980-34FC-4E7A-9ADF-D9E187C79992}" type="slidenum">
              <a:rPr lang="de-DE" smtClean="0"/>
              <a:t>‹Nr.›</a:t>
            </a:fld>
            <a:endParaRPr lang="de-DE"/>
          </a:p>
        </p:txBody>
      </p:sp>
    </p:spTree>
    <p:extLst>
      <p:ext uri="{BB962C8B-B14F-4D97-AF65-F5344CB8AC3E}">
        <p14:creationId xmlns:p14="http://schemas.microsoft.com/office/powerpoint/2010/main" val="270438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0E5585C-310A-42FA-BABD-738B47074A4F}" type="datetimeFigureOut">
              <a:rPr lang="de-DE" smtClean="0"/>
              <a:t>17.08.2022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E304980-34FC-4E7A-9ADF-D9E187C79992}" type="slidenum">
              <a:rPr lang="de-DE" smtClean="0"/>
              <a:t>‹Nr.›</a:t>
            </a:fld>
            <a:endParaRPr lang="de-DE"/>
          </a:p>
        </p:txBody>
      </p:sp>
    </p:spTree>
    <p:extLst>
      <p:ext uri="{BB962C8B-B14F-4D97-AF65-F5344CB8AC3E}">
        <p14:creationId xmlns:p14="http://schemas.microsoft.com/office/powerpoint/2010/main" val="99394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0E5585C-310A-42FA-BABD-738B47074A4F}" type="datetimeFigureOut">
              <a:rPr lang="de-DE" smtClean="0"/>
              <a:t>17.08.2022</a:t>
            </a:fld>
            <a:endParaRPr lang="de-D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de-D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E304980-34FC-4E7A-9ADF-D9E187C79992}" type="slidenum">
              <a:rPr lang="de-DE" smtClean="0"/>
              <a:t>‹Nr.›</a:t>
            </a:fld>
            <a:endParaRPr lang="de-D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884648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0E5585C-310A-42FA-BABD-738B47074A4F}" type="datetimeFigureOut">
              <a:rPr lang="de-DE" smtClean="0"/>
              <a:t>17.08.2022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E304980-34FC-4E7A-9ADF-D9E187C79992}" type="slidenum">
              <a:rPr lang="de-DE" smtClean="0"/>
              <a:t>‹Nr.›</a:t>
            </a:fld>
            <a:endParaRPr lang="de-DE"/>
          </a:p>
        </p:txBody>
      </p:sp>
    </p:spTree>
    <p:extLst>
      <p:ext uri="{BB962C8B-B14F-4D97-AF65-F5344CB8AC3E}">
        <p14:creationId xmlns:p14="http://schemas.microsoft.com/office/powerpoint/2010/main" val="371443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0E5585C-310A-42FA-BABD-738B47074A4F}" type="datetimeFigureOut">
              <a:rPr lang="de-DE" smtClean="0"/>
              <a:t>17.08.2022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E304980-34FC-4E7A-9ADF-D9E187C79992}" type="slidenum">
              <a:rPr lang="de-DE" smtClean="0"/>
              <a:t>‹Nr.›</a:t>
            </a:fld>
            <a:endParaRPr lang="de-DE"/>
          </a:p>
        </p:txBody>
      </p:sp>
    </p:spTree>
    <p:extLst>
      <p:ext uri="{BB962C8B-B14F-4D97-AF65-F5344CB8AC3E}">
        <p14:creationId xmlns:p14="http://schemas.microsoft.com/office/powerpoint/2010/main" val="289949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0E5585C-310A-42FA-BABD-738B47074A4F}" type="datetimeFigureOut">
              <a:rPr lang="de-DE" smtClean="0"/>
              <a:t>17.08.2022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E304980-34FC-4E7A-9ADF-D9E187C79992}" type="slidenum">
              <a:rPr lang="de-DE" smtClean="0"/>
              <a:t>‹Nr.›</a:t>
            </a:fld>
            <a:endParaRPr lang="de-DE"/>
          </a:p>
        </p:txBody>
      </p:sp>
    </p:spTree>
    <p:extLst>
      <p:ext uri="{BB962C8B-B14F-4D97-AF65-F5344CB8AC3E}">
        <p14:creationId xmlns:p14="http://schemas.microsoft.com/office/powerpoint/2010/main" val="135485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5585C-310A-42FA-BABD-738B47074A4F}" type="datetimeFigureOut">
              <a:rPr lang="de-DE" smtClean="0"/>
              <a:t>17.08.2022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E304980-34FC-4E7A-9ADF-D9E187C79992}" type="slidenum">
              <a:rPr lang="de-DE" smtClean="0"/>
              <a:t>‹Nr.›</a:t>
            </a:fld>
            <a:endParaRPr lang="de-DE"/>
          </a:p>
        </p:txBody>
      </p:sp>
    </p:spTree>
    <p:extLst>
      <p:ext uri="{BB962C8B-B14F-4D97-AF65-F5344CB8AC3E}">
        <p14:creationId xmlns:p14="http://schemas.microsoft.com/office/powerpoint/2010/main" val="280298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0E5585C-310A-42FA-BABD-738B47074A4F}" type="datetimeFigureOut">
              <a:rPr lang="de-DE" smtClean="0"/>
              <a:t>17.08.2022</a:t>
            </a:fld>
            <a:endParaRPr lang="de-D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de-D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E304980-34FC-4E7A-9ADF-D9E187C79992}" type="slidenum">
              <a:rPr lang="de-DE" smtClean="0"/>
              <a:t>‹Nr.›</a:t>
            </a:fld>
            <a:endParaRPr lang="de-D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565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0E5585C-310A-42FA-BABD-738B47074A4F}" type="datetimeFigureOut">
              <a:rPr lang="de-DE" smtClean="0"/>
              <a:t>17.08.2022</a:t>
            </a:fld>
            <a:endParaRPr lang="de-D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de-D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E304980-34FC-4E7A-9ADF-D9E187C79992}" type="slidenum">
              <a:rPr lang="de-DE" smtClean="0"/>
              <a:t>‹Nr.›</a:t>
            </a:fld>
            <a:endParaRPr lang="de-D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912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0E5585C-310A-42FA-BABD-738B47074A4F}" type="datetimeFigureOut">
              <a:rPr lang="de-DE" smtClean="0"/>
              <a:t>17.08.2022</a:t>
            </a:fld>
            <a:endParaRPr lang="de-D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de-D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E304980-34FC-4E7A-9ADF-D9E187C79992}" type="slidenum">
              <a:rPr lang="de-DE" smtClean="0"/>
              <a:t>‹Nr.›</a:t>
            </a:fld>
            <a:endParaRPr lang="de-D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382918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5CA0B-90E5-2BDD-7522-69833CFB2B2C}"/>
              </a:ext>
            </a:extLst>
          </p:cNvPr>
          <p:cNvSpPr>
            <a:spLocks noGrp="1"/>
          </p:cNvSpPr>
          <p:nvPr>
            <p:ph type="title"/>
          </p:nvPr>
        </p:nvSpPr>
        <p:spPr/>
        <p:txBody>
          <a:bodyPr/>
          <a:lstStyle/>
          <a:p>
            <a:pPr algn="ctr"/>
            <a:r>
              <a:rPr lang="de-DE" u="sng" dirty="0">
                <a:effectLst>
                  <a:outerShdw blurRad="38100" dist="38100" dir="2700000" algn="tl">
                    <a:srgbClr val="000000">
                      <a:alpha val="43137"/>
                    </a:srgbClr>
                  </a:outerShdw>
                </a:effectLst>
                <a:latin typeface="Algerian" panose="04020705040A02060702" pitchFamily="82" charset="0"/>
              </a:rPr>
              <a:t>Die Gläserne Wand</a:t>
            </a:r>
          </a:p>
        </p:txBody>
      </p:sp>
      <p:sp>
        <p:nvSpPr>
          <p:cNvPr id="3" name="Inhaltsplatzhalter 2">
            <a:extLst>
              <a:ext uri="{FF2B5EF4-FFF2-40B4-BE49-F238E27FC236}">
                <a16:creationId xmlns:a16="http://schemas.microsoft.com/office/drawing/2014/main" id="{825426CD-AEFC-CE11-2998-73BC47ABE142}"/>
              </a:ext>
            </a:extLst>
          </p:cNvPr>
          <p:cNvSpPr>
            <a:spLocks noGrp="1"/>
          </p:cNvSpPr>
          <p:nvPr>
            <p:ph sz="half" idx="1"/>
          </p:nvPr>
        </p:nvSpPr>
        <p:spPr>
          <a:xfrm>
            <a:off x="838199" y="1600521"/>
            <a:ext cx="10515599" cy="1263977"/>
          </a:xfrm>
        </p:spPr>
        <p:txBody>
          <a:bodyPr>
            <a:normAutofit lnSpcReduction="10000"/>
          </a:bodyPr>
          <a:lstStyle/>
          <a:p>
            <a:pPr marL="0" indent="0" algn="just">
              <a:buNone/>
            </a:pPr>
            <a:r>
              <a:rPr lang="de-DE" sz="1800" b="1" i="1" dirty="0"/>
              <a:t>Ihr kämpft euch seit Stunden durch eine verwinkelte Höhle. Ihr betretet einen großen Raum und findet ein großes Mosaik auf dem Boden. Als ihr euch dem Mosaik nähert, hört ihr ein lautes Knallen und eine gläserne Wand teilt eure Gruppe in zwei Teile. Ihr versucht miteinander zu reden, aber die Scheibe ist schalldicht. Hinter einem Stein findet ihr einen eingemeißelten Code, der dieselben Motive wie das Mosaik zeigt. Das sollte der Weg in die Freiheit sein…</a:t>
            </a:r>
          </a:p>
        </p:txBody>
      </p:sp>
      <p:sp>
        <p:nvSpPr>
          <p:cNvPr id="7" name="Textfeld 6">
            <a:extLst>
              <a:ext uri="{FF2B5EF4-FFF2-40B4-BE49-F238E27FC236}">
                <a16:creationId xmlns:a16="http://schemas.microsoft.com/office/drawing/2014/main" id="{FFDB0231-9CC7-1DAF-47F7-F9D648041262}"/>
              </a:ext>
            </a:extLst>
          </p:cNvPr>
          <p:cNvSpPr txBox="1"/>
          <p:nvPr/>
        </p:nvSpPr>
        <p:spPr>
          <a:xfrm>
            <a:off x="838199" y="3226154"/>
            <a:ext cx="5413311" cy="3354765"/>
          </a:xfrm>
          <a:prstGeom prst="rect">
            <a:avLst/>
          </a:prstGeom>
          <a:noFill/>
        </p:spPr>
        <p:txBody>
          <a:bodyPr wrap="square" rtlCol="0">
            <a:spAutoFit/>
          </a:bodyPr>
          <a:lstStyle/>
          <a:p>
            <a:pPr algn="just" rtl="0" fontAlgn="base"/>
            <a:r>
              <a:rPr lang="de-DE" sz="1600" b="1" u="sng" dirty="0">
                <a:effectLst>
                  <a:outerShdw blurRad="38100" dist="38100" dir="2700000" algn="tl">
                    <a:srgbClr val="000000">
                      <a:alpha val="43137"/>
                    </a:srgbClr>
                  </a:outerShdw>
                </a:effectLst>
              </a:rPr>
              <a:t>Aufgabe</a:t>
            </a:r>
            <a:r>
              <a:rPr lang="de-DE" sz="1400" b="1" u="sng" dirty="0">
                <a:effectLst>
                  <a:outerShdw blurRad="38100" dist="38100" dir="2700000" algn="tl">
                    <a:srgbClr val="000000">
                      <a:alpha val="43137"/>
                    </a:srgbClr>
                  </a:outerShdw>
                </a:effectLst>
              </a:rPr>
              <a:t>:</a:t>
            </a:r>
          </a:p>
          <a:p>
            <a:pPr marL="342900" indent="-342900" algn="just" rtl="0" fontAlgn="base">
              <a:buFont typeface="+mj-lt"/>
              <a:buAutoNum type="arabicPeriod"/>
            </a:pPr>
            <a:r>
              <a:rPr lang="de-DE" sz="1400" b="1" dirty="0">
                <a:effectLst>
                  <a:outerShdw blurRad="38100" dist="38100" dir="2700000" algn="tl">
                    <a:srgbClr val="000000">
                      <a:alpha val="43137"/>
                    </a:srgbClr>
                  </a:outerShdw>
                </a:effectLst>
              </a:rPr>
              <a:t>Verteilt die Aufgaben</a:t>
            </a:r>
            <a:r>
              <a:rPr lang="de-DE" sz="1400" dirty="0"/>
              <a:t>. Person A stellt sich an das Mosaik. Person B in die Nähe des Bildercodes.</a:t>
            </a:r>
          </a:p>
          <a:p>
            <a:pPr marL="342900" indent="-342900" algn="just" rtl="0" fontAlgn="base">
              <a:buFont typeface="+mj-lt"/>
              <a:buAutoNum type="arabicPeriod"/>
            </a:pPr>
            <a:r>
              <a:rPr lang="de-DE" sz="1400" dirty="0"/>
              <a:t>Die Person B hat nun die Aufgabe </a:t>
            </a:r>
            <a:r>
              <a:rPr lang="de-DE" sz="1400" b="1" dirty="0">
                <a:effectLst>
                  <a:outerShdw blurRad="38100" dist="38100" dir="2700000" algn="tl">
                    <a:srgbClr val="000000">
                      <a:alpha val="43137"/>
                    </a:srgbClr>
                  </a:outerShdw>
                </a:effectLst>
              </a:rPr>
              <a:t>ohne zu reden </a:t>
            </a:r>
            <a:r>
              <a:rPr lang="de-DE" sz="1400" dirty="0"/>
              <a:t>(mit Pantomimen oder Zeichensprache) den Bildercode für Person A darzustellen. </a:t>
            </a:r>
          </a:p>
          <a:p>
            <a:pPr marL="342900" indent="-342900" algn="just" rtl="0" fontAlgn="base">
              <a:buFont typeface="+mj-lt"/>
              <a:buAutoNum type="arabicPeriod"/>
            </a:pPr>
            <a:r>
              <a:rPr lang="de-DE" sz="1400" dirty="0"/>
              <a:t>Person A </a:t>
            </a:r>
            <a:r>
              <a:rPr lang="de-DE" sz="1400" b="1" dirty="0">
                <a:effectLst>
                  <a:outerShdw blurRad="38100" dist="38100" dir="2700000" algn="tl">
                    <a:srgbClr val="000000">
                      <a:alpha val="43137"/>
                    </a:srgbClr>
                  </a:outerShdw>
                </a:effectLst>
              </a:rPr>
              <a:t>springt</a:t>
            </a:r>
            <a:r>
              <a:rPr lang="de-DE" sz="1400" dirty="0"/>
              <a:t> in die dargestellten Kacheln (Bilder), um die “gläserne Wand” wieder verschwinden zu lassen. </a:t>
            </a:r>
          </a:p>
          <a:p>
            <a:pPr marL="342900" indent="-342900" algn="just" rtl="0" fontAlgn="base">
              <a:buFont typeface="+mj-lt"/>
              <a:buAutoNum type="arabicPeriod"/>
            </a:pPr>
            <a:r>
              <a:rPr lang="de-DE" sz="1400" dirty="0"/>
              <a:t>Löst ihr Variante A und habt noch Zeit, beginnt mit Variante B. </a:t>
            </a:r>
            <a:r>
              <a:rPr lang="de-DE" sz="1400" b="1" dirty="0">
                <a:effectLst>
                  <a:outerShdw blurRad="38100" dist="38100" dir="2700000" algn="tl">
                    <a:srgbClr val="000000">
                      <a:alpha val="43137"/>
                    </a:srgbClr>
                  </a:outerShdw>
                </a:effectLst>
              </a:rPr>
              <a:t>Tauscht dafür die Rollen</a:t>
            </a:r>
            <a:r>
              <a:rPr lang="de-DE" sz="1400" dirty="0"/>
              <a:t>.</a:t>
            </a:r>
          </a:p>
          <a:p>
            <a:pPr marL="342900" indent="-342900" algn="just" rtl="0" fontAlgn="base">
              <a:buFont typeface="+mj-lt"/>
              <a:buAutoNum type="arabicPeriod"/>
            </a:pPr>
            <a:endParaRPr lang="de-DE" sz="1400" dirty="0"/>
          </a:p>
          <a:p>
            <a:pPr algn="just" rtl="0" fontAlgn="base"/>
            <a:r>
              <a:rPr lang="de-DE" sz="1400" dirty="0"/>
              <a:t>→	Hinweis: Bei mehr als 2 Schüler:innen versuchen 	mehrere Personen die Tätigkeiten pantomimisch 	darzustellen. </a:t>
            </a:r>
          </a:p>
          <a:p>
            <a:pPr algn="just" rtl="0" fontAlgn="base"/>
            <a:r>
              <a:rPr lang="de-DE" sz="1400" dirty="0"/>
              <a:t>→	Ab jetzt wird </a:t>
            </a:r>
            <a:r>
              <a:rPr lang="de-DE" sz="1400" b="1" dirty="0">
                <a:effectLst>
                  <a:outerShdw blurRad="38100" dist="38100" dir="2700000" algn="tl">
                    <a:srgbClr val="000000">
                      <a:alpha val="43137"/>
                    </a:srgbClr>
                  </a:outerShdw>
                </a:effectLst>
              </a:rPr>
              <a:t>nicht mehr geredet</a:t>
            </a:r>
            <a:r>
              <a:rPr lang="de-DE" sz="1400" dirty="0"/>
              <a:t>.  </a:t>
            </a:r>
          </a:p>
          <a:p>
            <a:pPr algn="just" rtl="0" fontAlgn="base"/>
            <a:endParaRPr lang="de-DE" sz="1400" dirty="0">
              <a:latin typeface="Century Gothic" panose="020B0502020202020204" pitchFamily="34" charset="0"/>
            </a:endParaRPr>
          </a:p>
        </p:txBody>
      </p:sp>
      <p:sp>
        <p:nvSpPr>
          <p:cNvPr id="10" name="Inhaltsplatzhalter 9">
            <a:extLst>
              <a:ext uri="{FF2B5EF4-FFF2-40B4-BE49-F238E27FC236}">
                <a16:creationId xmlns:a16="http://schemas.microsoft.com/office/drawing/2014/main" id="{581EEDBC-1C14-2A9A-99D5-D4D84C4CC19A}"/>
              </a:ext>
            </a:extLst>
          </p:cNvPr>
          <p:cNvSpPr>
            <a:spLocks noGrp="1"/>
          </p:cNvSpPr>
          <p:nvPr>
            <p:ph sz="half" idx="2"/>
          </p:nvPr>
        </p:nvSpPr>
        <p:spPr>
          <a:xfrm>
            <a:off x="6960637" y="3226154"/>
            <a:ext cx="4320462" cy="3070455"/>
          </a:xfrm>
        </p:spPr>
        <p:txBody>
          <a:bodyPr>
            <a:normAutofit lnSpcReduction="10000"/>
          </a:bodyPr>
          <a:lstStyle/>
          <a:p>
            <a:pPr marL="0" indent="0" algn="just" fontAlgn="base">
              <a:buNone/>
            </a:pPr>
            <a:r>
              <a:rPr lang="de-DE" sz="1600" b="1" u="sng" dirty="0">
                <a:effectLst>
                  <a:outerShdw blurRad="38100" dist="38100" dir="2700000" algn="tl">
                    <a:srgbClr val="000000">
                      <a:alpha val="43137"/>
                    </a:srgbClr>
                  </a:outerShdw>
                </a:effectLst>
                <a:latin typeface="Century Gothic" panose="020B0502020202020204" pitchFamily="34" charset="0"/>
              </a:rPr>
              <a:t>Aufbauplan:</a:t>
            </a:r>
          </a:p>
          <a:p>
            <a:pPr marL="0" marR="0" lvl="0" indent="0" algn="just" defTabSz="457200" rtl="0" eaLnBrk="1" fontAlgn="base"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a:t>
            </a:r>
            <a:endParaRPr kumimoji="0" lang="de-DE"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endParaRPr lang="de-DE" dirty="0"/>
          </a:p>
        </p:txBody>
      </p:sp>
      <p:graphicFrame>
        <p:nvGraphicFramePr>
          <p:cNvPr id="26" name="Tabelle 27">
            <a:extLst>
              <a:ext uri="{FF2B5EF4-FFF2-40B4-BE49-F238E27FC236}">
                <a16:creationId xmlns:a16="http://schemas.microsoft.com/office/drawing/2014/main" id="{9DF10A6F-A291-B34E-0F8D-B249C61641A6}"/>
              </a:ext>
            </a:extLst>
          </p:cNvPr>
          <p:cNvGraphicFramePr>
            <a:graphicFrameLocks noGrp="1"/>
          </p:cNvGraphicFramePr>
          <p:nvPr>
            <p:extLst>
              <p:ext uri="{D42A27DB-BD31-4B8C-83A1-F6EECF244321}">
                <p14:modId xmlns:p14="http://schemas.microsoft.com/office/powerpoint/2010/main" val="1385512704"/>
              </p:ext>
            </p:extLst>
          </p:nvPr>
        </p:nvGraphicFramePr>
        <p:xfrm>
          <a:off x="6960637" y="3587809"/>
          <a:ext cx="4320464" cy="3070456"/>
        </p:xfrm>
        <a:graphic>
          <a:graphicData uri="http://schemas.openxmlformats.org/drawingml/2006/table">
            <a:tbl>
              <a:tblPr bandRow="1">
                <a:tableStyleId>{5C22544A-7EE6-4342-B048-85BDC9FD1C3A}</a:tableStyleId>
              </a:tblPr>
              <a:tblGrid>
                <a:gridCol w="1080116">
                  <a:extLst>
                    <a:ext uri="{9D8B030D-6E8A-4147-A177-3AD203B41FA5}">
                      <a16:colId xmlns:a16="http://schemas.microsoft.com/office/drawing/2014/main" val="3054604674"/>
                    </a:ext>
                  </a:extLst>
                </a:gridCol>
                <a:gridCol w="1080116">
                  <a:extLst>
                    <a:ext uri="{9D8B030D-6E8A-4147-A177-3AD203B41FA5}">
                      <a16:colId xmlns:a16="http://schemas.microsoft.com/office/drawing/2014/main" val="3976900486"/>
                    </a:ext>
                  </a:extLst>
                </a:gridCol>
                <a:gridCol w="1080116">
                  <a:extLst>
                    <a:ext uri="{9D8B030D-6E8A-4147-A177-3AD203B41FA5}">
                      <a16:colId xmlns:a16="http://schemas.microsoft.com/office/drawing/2014/main" val="650604963"/>
                    </a:ext>
                  </a:extLst>
                </a:gridCol>
                <a:gridCol w="1080116">
                  <a:extLst>
                    <a:ext uri="{9D8B030D-6E8A-4147-A177-3AD203B41FA5}">
                      <a16:colId xmlns:a16="http://schemas.microsoft.com/office/drawing/2014/main" val="692025012"/>
                    </a:ext>
                  </a:extLst>
                </a:gridCol>
              </a:tblGrid>
              <a:tr h="767614">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523180776"/>
                  </a:ext>
                </a:extLst>
              </a:tr>
              <a:tr h="767614">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672400911"/>
                  </a:ext>
                </a:extLst>
              </a:tr>
              <a:tr h="767614">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3632732974"/>
                  </a:ext>
                </a:extLst>
              </a:tr>
              <a:tr h="767614">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795841928"/>
                  </a:ext>
                </a:extLst>
              </a:tr>
            </a:tbl>
          </a:graphicData>
        </a:graphic>
      </p:graphicFrame>
      <p:pic>
        <p:nvPicPr>
          <p:cNvPr id="28" name="Grafik 27">
            <a:extLst>
              <a:ext uri="{FF2B5EF4-FFF2-40B4-BE49-F238E27FC236}">
                <a16:creationId xmlns:a16="http://schemas.microsoft.com/office/drawing/2014/main" id="{F03CA012-1D42-65B0-64E5-8D661BF892AD}"/>
              </a:ext>
            </a:extLst>
          </p:cNvPr>
          <p:cNvPicPr>
            <a:picLocks noChangeAspect="1"/>
          </p:cNvPicPr>
          <p:nvPr/>
        </p:nvPicPr>
        <p:blipFill>
          <a:blip r:embed="rId2"/>
          <a:stretch>
            <a:fillRect/>
          </a:stretch>
        </p:blipFill>
        <p:spPr>
          <a:xfrm flipH="1">
            <a:off x="7350198" y="3705641"/>
            <a:ext cx="439191" cy="467424"/>
          </a:xfrm>
          <a:prstGeom prst="rect">
            <a:avLst/>
          </a:prstGeom>
        </p:spPr>
      </p:pic>
      <p:pic>
        <p:nvPicPr>
          <p:cNvPr id="31" name="Grafik 30">
            <a:extLst>
              <a:ext uri="{FF2B5EF4-FFF2-40B4-BE49-F238E27FC236}">
                <a16:creationId xmlns:a16="http://schemas.microsoft.com/office/drawing/2014/main" id="{2F22511D-4269-DAA2-9F24-C74B69C6C7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200328" y="4437059"/>
            <a:ext cx="765115" cy="512431"/>
          </a:xfrm>
          <a:prstGeom prst="rect">
            <a:avLst/>
          </a:prstGeom>
          <a:noFill/>
          <a:ln>
            <a:noFill/>
          </a:ln>
        </p:spPr>
      </p:pic>
      <p:pic>
        <p:nvPicPr>
          <p:cNvPr id="32" name="Grafik 31">
            <a:extLst>
              <a:ext uri="{FF2B5EF4-FFF2-40B4-BE49-F238E27FC236}">
                <a16:creationId xmlns:a16="http://schemas.microsoft.com/office/drawing/2014/main" id="{7257573B-FE29-B01D-4B94-F54215AFDFA4}"/>
              </a:ext>
            </a:extLst>
          </p:cNvPr>
          <p:cNvPicPr>
            <a:picLocks noChangeAspect="1"/>
          </p:cNvPicPr>
          <p:nvPr/>
        </p:nvPicPr>
        <p:blipFill>
          <a:blip r:embed="rId4"/>
          <a:stretch>
            <a:fillRect/>
          </a:stretch>
        </p:blipFill>
        <p:spPr>
          <a:xfrm>
            <a:off x="7271260" y="5969030"/>
            <a:ext cx="560903" cy="638396"/>
          </a:xfrm>
          <a:prstGeom prst="rect">
            <a:avLst/>
          </a:prstGeom>
        </p:spPr>
      </p:pic>
      <p:pic>
        <p:nvPicPr>
          <p:cNvPr id="33" name="Grafik 32">
            <a:extLst>
              <a:ext uri="{FF2B5EF4-FFF2-40B4-BE49-F238E27FC236}">
                <a16:creationId xmlns:a16="http://schemas.microsoft.com/office/drawing/2014/main" id="{6DC95C41-C70F-3606-B765-10463B4E34BA}"/>
              </a:ext>
            </a:extLst>
          </p:cNvPr>
          <p:cNvPicPr>
            <a:picLocks noChangeAspect="1"/>
          </p:cNvPicPr>
          <p:nvPr/>
        </p:nvPicPr>
        <p:blipFill>
          <a:blip r:embed="rId5"/>
          <a:stretch>
            <a:fillRect/>
          </a:stretch>
        </p:blipFill>
        <p:spPr>
          <a:xfrm>
            <a:off x="9437823" y="5941169"/>
            <a:ext cx="557832" cy="557832"/>
          </a:xfrm>
          <a:prstGeom prst="rect">
            <a:avLst/>
          </a:prstGeom>
        </p:spPr>
      </p:pic>
      <p:pic>
        <p:nvPicPr>
          <p:cNvPr id="34" name="Grafik 33">
            <a:extLst>
              <a:ext uri="{FF2B5EF4-FFF2-40B4-BE49-F238E27FC236}">
                <a16:creationId xmlns:a16="http://schemas.microsoft.com/office/drawing/2014/main" id="{220DA2B4-88F7-759E-97BA-574C157147F3}"/>
              </a:ext>
            </a:extLst>
          </p:cNvPr>
          <p:cNvPicPr>
            <a:picLocks noChangeAspect="1"/>
          </p:cNvPicPr>
          <p:nvPr/>
        </p:nvPicPr>
        <p:blipFill>
          <a:blip r:embed="rId6"/>
          <a:stretch>
            <a:fillRect/>
          </a:stretch>
        </p:blipFill>
        <p:spPr>
          <a:xfrm>
            <a:off x="9358603" y="4413929"/>
            <a:ext cx="669677" cy="578688"/>
          </a:xfrm>
          <a:prstGeom prst="rect">
            <a:avLst/>
          </a:prstGeom>
        </p:spPr>
      </p:pic>
      <p:pic>
        <p:nvPicPr>
          <p:cNvPr id="35" name="Grafik 34">
            <a:extLst>
              <a:ext uri="{FF2B5EF4-FFF2-40B4-BE49-F238E27FC236}">
                <a16:creationId xmlns:a16="http://schemas.microsoft.com/office/drawing/2014/main" id="{9BBAD3C7-1FDF-2AF5-9DFE-88970530E633}"/>
              </a:ext>
            </a:extLst>
          </p:cNvPr>
          <p:cNvPicPr>
            <a:picLocks noChangeAspect="1"/>
          </p:cNvPicPr>
          <p:nvPr/>
        </p:nvPicPr>
        <p:blipFill>
          <a:blip r:embed="rId7"/>
          <a:stretch>
            <a:fillRect/>
          </a:stretch>
        </p:blipFill>
        <p:spPr>
          <a:xfrm>
            <a:off x="10460692" y="3655209"/>
            <a:ext cx="512107" cy="512107"/>
          </a:xfrm>
          <a:prstGeom prst="rect">
            <a:avLst/>
          </a:prstGeom>
        </p:spPr>
      </p:pic>
      <p:pic>
        <p:nvPicPr>
          <p:cNvPr id="36" name="Grafik 35">
            <a:extLst>
              <a:ext uri="{FF2B5EF4-FFF2-40B4-BE49-F238E27FC236}">
                <a16:creationId xmlns:a16="http://schemas.microsoft.com/office/drawing/2014/main" id="{CC2C3AE1-F2C2-E9AE-933C-DB9AB9A114E4}"/>
              </a:ext>
            </a:extLst>
          </p:cNvPr>
          <p:cNvPicPr>
            <a:picLocks noChangeAspect="1"/>
          </p:cNvPicPr>
          <p:nvPr/>
        </p:nvPicPr>
        <p:blipFill>
          <a:blip r:embed="rId8"/>
          <a:stretch>
            <a:fillRect/>
          </a:stretch>
        </p:blipFill>
        <p:spPr>
          <a:xfrm>
            <a:off x="10523497" y="5144448"/>
            <a:ext cx="398715" cy="651367"/>
          </a:xfrm>
          <a:prstGeom prst="rect">
            <a:avLst/>
          </a:prstGeom>
        </p:spPr>
      </p:pic>
      <p:pic>
        <p:nvPicPr>
          <p:cNvPr id="37" name="Grafik 36">
            <a:extLst>
              <a:ext uri="{FF2B5EF4-FFF2-40B4-BE49-F238E27FC236}">
                <a16:creationId xmlns:a16="http://schemas.microsoft.com/office/drawing/2014/main" id="{1BB73677-918A-5D25-A721-46B75AD23796}"/>
              </a:ext>
            </a:extLst>
          </p:cNvPr>
          <p:cNvPicPr>
            <a:picLocks noChangeAspect="1"/>
          </p:cNvPicPr>
          <p:nvPr/>
        </p:nvPicPr>
        <p:blipFill>
          <a:blip r:embed="rId9"/>
          <a:stretch>
            <a:fillRect/>
          </a:stretch>
        </p:blipFill>
        <p:spPr>
          <a:xfrm>
            <a:off x="8260839" y="5167589"/>
            <a:ext cx="612572" cy="580333"/>
          </a:xfrm>
          <a:prstGeom prst="rect">
            <a:avLst/>
          </a:prstGeom>
        </p:spPr>
      </p:pic>
      <p:pic>
        <p:nvPicPr>
          <p:cNvPr id="38" name="Grafik 37">
            <a:extLst>
              <a:ext uri="{FF2B5EF4-FFF2-40B4-BE49-F238E27FC236}">
                <a16:creationId xmlns:a16="http://schemas.microsoft.com/office/drawing/2014/main" id="{8BB464A9-15EE-BF02-54AD-9E72F5B2BDBE}"/>
              </a:ext>
            </a:extLst>
          </p:cNvPr>
          <p:cNvPicPr>
            <a:picLocks noChangeAspect="1"/>
          </p:cNvPicPr>
          <p:nvPr/>
        </p:nvPicPr>
        <p:blipFill>
          <a:blip r:embed="rId10"/>
          <a:stretch>
            <a:fillRect/>
          </a:stretch>
        </p:blipFill>
        <p:spPr>
          <a:xfrm>
            <a:off x="10460692" y="5984149"/>
            <a:ext cx="557832" cy="548687"/>
          </a:xfrm>
          <a:prstGeom prst="rect">
            <a:avLst/>
          </a:prstGeom>
        </p:spPr>
      </p:pic>
      <p:pic>
        <p:nvPicPr>
          <p:cNvPr id="39" name="Grafik 38">
            <a:extLst>
              <a:ext uri="{FF2B5EF4-FFF2-40B4-BE49-F238E27FC236}">
                <a16:creationId xmlns:a16="http://schemas.microsoft.com/office/drawing/2014/main" id="{BE5C924F-5093-F755-5761-B8BAB832DFB2}"/>
              </a:ext>
            </a:extLst>
          </p:cNvPr>
          <p:cNvPicPr>
            <a:picLocks noChangeAspect="1"/>
          </p:cNvPicPr>
          <p:nvPr/>
        </p:nvPicPr>
        <p:blipFill>
          <a:blip r:embed="rId11"/>
          <a:stretch>
            <a:fillRect/>
          </a:stretch>
        </p:blipFill>
        <p:spPr>
          <a:xfrm>
            <a:off x="9475069" y="5117956"/>
            <a:ext cx="398715" cy="720754"/>
          </a:xfrm>
          <a:prstGeom prst="rect">
            <a:avLst/>
          </a:prstGeom>
        </p:spPr>
      </p:pic>
      <p:pic>
        <p:nvPicPr>
          <p:cNvPr id="40" name="Grafik 39">
            <a:extLst>
              <a:ext uri="{FF2B5EF4-FFF2-40B4-BE49-F238E27FC236}">
                <a16:creationId xmlns:a16="http://schemas.microsoft.com/office/drawing/2014/main" id="{89D02E7E-6DF3-2F26-DBC5-DF16AAAC4E2C}"/>
              </a:ext>
            </a:extLst>
          </p:cNvPr>
          <p:cNvPicPr>
            <a:picLocks noChangeAspect="1"/>
          </p:cNvPicPr>
          <p:nvPr/>
        </p:nvPicPr>
        <p:blipFill>
          <a:blip r:embed="rId12"/>
          <a:stretch>
            <a:fillRect/>
          </a:stretch>
        </p:blipFill>
        <p:spPr>
          <a:xfrm>
            <a:off x="9263166" y="3746652"/>
            <a:ext cx="765114" cy="420664"/>
          </a:xfrm>
          <a:prstGeom prst="rect">
            <a:avLst/>
          </a:prstGeom>
        </p:spPr>
      </p:pic>
      <p:pic>
        <p:nvPicPr>
          <p:cNvPr id="41" name="Grafik 40">
            <a:extLst>
              <a:ext uri="{FF2B5EF4-FFF2-40B4-BE49-F238E27FC236}">
                <a16:creationId xmlns:a16="http://schemas.microsoft.com/office/drawing/2014/main" id="{47AA0C10-55A6-BE2A-5201-656575A5ECD6}"/>
              </a:ext>
            </a:extLst>
          </p:cNvPr>
          <p:cNvPicPr>
            <a:picLocks noChangeAspect="1"/>
          </p:cNvPicPr>
          <p:nvPr/>
        </p:nvPicPr>
        <p:blipFill>
          <a:blip r:embed="rId13"/>
          <a:stretch>
            <a:fillRect/>
          </a:stretch>
        </p:blipFill>
        <p:spPr>
          <a:xfrm>
            <a:off x="7159464" y="4483882"/>
            <a:ext cx="780356" cy="521253"/>
          </a:xfrm>
          <a:prstGeom prst="rect">
            <a:avLst/>
          </a:prstGeom>
        </p:spPr>
      </p:pic>
      <p:pic>
        <p:nvPicPr>
          <p:cNvPr id="42" name="Grafik 41">
            <a:extLst>
              <a:ext uri="{FF2B5EF4-FFF2-40B4-BE49-F238E27FC236}">
                <a16:creationId xmlns:a16="http://schemas.microsoft.com/office/drawing/2014/main" id="{8FA7ACC8-F353-8B8B-C6EC-CD42EB3350BA}"/>
              </a:ext>
            </a:extLst>
          </p:cNvPr>
          <p:cNvPicPr>
            <a:picLocks noChangeAspect="1"/>
          </p:cNvPicPr>
          <p:nvPr/>
        </p:nvPicPr>
        <p:blipFill>
          <a:blip r:embed="rId14"/>
          <a:stretch>
            <a:fillRect/>
          </a:stretch>
        </p:blipFill>
        <p:spPr>
          <a:xfrm>
            <a:off x="8155896" y="6002278"/>
            <a:ext cx="832114" cy="512430"/>
          </a:xfrm>
          <a:prstGeom prst="rect">
            <a:avLst/>
          </a:prstGeom>
        </p:spPr>
      </p:pic>
      <p:pic>
        <p:nvPicPr>
          <p:cNvPr id="43" name="Grafik 42">
            <a:extLst>
              <a:ext uri="{FF2B5EF4-FFF2-40B4-BE49-F238E27FC236}">
                <a16:creationId xmlns:a16="http://schemas.microsoft.com/office/drawing/2014/main" id="{4902C73B-9E22-A25F-C1A3-F18389041320}"/>
              </a:ext>
            </a:extLst>
          </p:cNvPr>
          <p:cNvPicPr>
            <a:picLocks noChangeAspect="1"/>
          </p:cNvPicPr>
          <p:nvPr/>
        </p:nvPicPr>
        <p:blipFill>
          <a:blip r:embed="rId15"/>
          <a:stretch>
            <a:fillRect/>
          </a:stretch>
        </p:blipFill>
        <p:spPr>
          <a:xfrm>
            <a:off x="10433979" y="4437059"/>
            <a:ext cx="578688" cy="578688"/>
          </a:xfrm>
          <a:prstGeom prst="rect">
            <a:avLst/>
          </a:prstGeom>
        </p:spPr>
      </p:pic>
      <p:pic>
        <p:nvPicPr>
          <p:cNvPr id="44" name="Grafik 43">
            <a:extLst>
              <a:ext uri="{FF2B5EF4-FFF2-40B4-BE49-F238E27FC236}">
                <a16:creationId xmlns:a16="http://schemas.microsoft.com/office/drawing/2014/main" id="{2902435E-AF21-DA0B-3A37-440205D11C7D}"/>
              </a:ext>
            </a:extLst>
          </p:cNvPr>
          <p:cNvPicPr>
            <a:picLocks noChangeAspect="1"/>
          </p:cNvPicPr>
          <p:nvPr/>
        </p:nvPicPr>
        <p:blipFill>
          <a:blip r:embed="rId16"/>
          <a:stretch>
            <a:fillRect/>
          </a:stretch>
        </p:blipFill>
        <p:spPr>
          <a:xfrm>
            <a:off x="8222206" y="3668043"/>
            <a:ext cx="765114" cy="512108"/>
          </a:xfrm>
          <a:prstGeom prst="rect">
            <a:avLst/>
          </a:prstGeom>
        </p:spPr>
      </p:pic>
      <p:pic>
        <p:nvPicPr>
          <p:cNvPr id="45" name="Grafik 44">
            <a:extLst>
              <a:ext uri="{FF2B5EF4-FFF2-40B4-BE49-F238E27FC236}">
                <a16:creationId xmlns:a16="http://schemas.microsoft.com/office/drawing/2014/main" id="{40CDC53A-8555-81D2-5949-1D298E0F6E5C}"/>
              </a:ext>
            </a:extLst>
          </p:cNvPr>
          <p:cNvPicPr>
            <a:picLocks noChangeAspect="1"/>
          </p:cNvPicPr>
          <p:nvPr/>
        </p:nvPicPr>
        <p:blipFill>
          <a:blip r:embed="rId17"/>
          <a:stretch>
            <a:fillRect/>
          </a:stretch>
        </p:blipFill>
        <p:spPr>
          <a:xfrm flipH="1">
            <a:off x="7348822" y="5124575"/>
            <a:ext cx="416747" cy="682672"/>
          </a:xfrm>
          <a:prstGeom prst="rect">
            <a:avLst/>
          </a:prstGeom>
        </p:spPr>
      </p:pic>
      <p:pic>
        <p:nvPicPr>
          <p:cNvPr id="5122" name="Picture 2">
            <a:extLst>
              <a:ext uri="{FF2B5EF4-FFF2-40B4-BE49-F238E27FC236}">
                <a16:creationId xmlns:a16="http://schemas.microsoft.com/office/drawing/2014/main" id="{50E01DE7-4E62-2C9F-7D15-56B6FD565B7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0899" y="6382142"/>
            <a:ext cx="937980" cy="39755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AE065EDE-C61B-0D82-1FB8-E4F3C8F874EB}"/>
              </a:ext>
            </a:extLst>
          </p:cNvPr>
          <p:cNvSpPr txBox="1"/>
          <p:nvPr/>
        </p:nvSpPr>
        <p:spPr>
          <a:xfrm>
            <a:off x="1848879" y="6382142"/>
            <a:ext cx="3949699" cy="415498"/>
          </a:xfrm>
          <a:prstGeom prst="rect">
            <a:avLst/>
          </a:prstGeom>
          <a:noFill/>
        </p:spPr>
        <p:txBody>
          <a:bodyPr wrap="square" rtlCol="0">
            <a:spAutoFit/>
          </a:bodyPr>
          <a:lstStyle/>
          <a:p>
            <a:r>
              <a:rPr lang="de-DE" sz="700" dirty="0"/>
              <a:t>Vielfalt und Inklusion II; Förderung des kooperativen Arbeitens/ Universität Leipzig (Henning, Groß, Klaus, Weber) ist lizenziert unter </a:t>
            </a:r>
            <a:r>
              <a:rPr lang="de-DE" sz="700" dirty="0" err="1"/>
              <a:t>CreativeCommons</a:t>
            </a:r>
            <a:r>
              <a:rPr lang="de-DE" sz="700" dirty="0"/>
              <a:t> Namensnennung – Weitergabe unter gleichen Bedingungen 4.0 Lizenz</a:t>
            </a:r>
          </a:p>
        </p:txBody>
      </p:sp>
    </p:spTree>
    <p:extLst>
      <p:ext uri="{BB962C8B-B14F-4D97-AF65-F5344CB8AC3E}">
        <p14:creationId xmlns:p14="http://schemas.microsoft.com/office/powerpoint/2010/main" val="4209409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0A77E-45E8-9BF3-AD29-0B5E4EF41854}"/>
              </a:ext>
            </a:extLst>
          </p:cNvPr>
          <p:cNvSpPr>
            <a:spLocks noGrp="1"/>
          </p:cNvSpPr>
          <p:nvPr>
            <p:ph type="title"/>
          </p:nvPr>
        </p:nvSpPr>
        <p:spPr/>
        <p:txBody>
          <a:bodyPr>
            <a:normAutofit fontScale="90000"/>
          </a:bodyPr>
          <a:lstStyle/>
          <a:p>
            <a:pPr algn="ctr"/>
            <a:r>
              <a:rPr lang="de-DE" b="0" i="0" u="none" strike="noStrike" dirty="0">
                <a:solidFill>
                  <a:srgbClr val="191B0E"/>
                </a:solidFill>
                <a:effectLst/>
                <a:latin typeface="Algerian" panose="04020705040A02060702" pitchFamily="82" charset="0"/>
              </a:rPr>
              <a:t>Hinweise für die Lehrkraft – Station "Die Magische Rankenmauer"</a:t>
            </a:r>
            <a:endParaRPr lang="de-DE" dirty="0">
              <a:latin typeface="Algerian" panose="04020705040A02060702" pitchFamily="82" charset="0"/>
            </a:endParaRPr>
          </a:p>
        </p:txBody>
      </p:sp>
      <p:sp>
        <p:nvSpPr>
          <p:cNvPr id="3" name="Inhaltsplatzhalter 2">
            <a:extLst>
              <a:ext uri="{FF2B5EF4-FFF2-40B4-BE49-F238E27FC236}">
                <a16:creationId xmlns:a16="http://schemas.microsoft.com/office/drawing/2014/main" id="{BDE5B4EC-CCBE-EADA-9FD0-C9824F688DB3}"/>
              </a:ext>
            </a:extLst>
          </p:cNvPr>
          <p:cNvSpPr>
            <a:spLocks noGrp="1"/>
          </p:cNvSpPr>
          <p:nvPr>
            <p:ph idx="1"/>
          </p:nvPr>
        </p:nvSpPr>
        <p:spPr>
          <a:xfrm>
            <a:off x="1371600" y="2590800"/>
            <a:ext cx="9601200" cy="3581400"/>
          </a:xfrm>
        </p:spPr>
        <p:txBody>
          <a:bodyPr>
            <a:normAutofit/>
          </a:bodyPr>
          <a:lstStyle/>
          <a:p>
            <a:pPr algn="just" fontAlgn="base"/>
            <a:r>
              <a:rPr lang="de-DE" sz="1700" b="0" i="0" u="none" strike="noStrike" dirty="0">
                <a:solidFill>
                  <a:srgbClr val="000000"/>
                </a:solidFill>
                <a:effectLst/>
              </a:rPr>
              <a:t>Thema "Wagnisse" vorher behandeln </a:t>
            </a:r>
            <a:r>
              <a:rPr lang="de-DE" sz="1700" b="0" i="0" dirty="0">
                <a:solidFill>
                  <a:srgbClr val="000000"/>
                </a:solidFill>
                <a:effectLst/>
              </a:rPr>
              <a:t>​</a:t>
            </a:r>
          </a:p>
          <a:p>
            <a:pPr algn="just" fontAlgn="base"/>
            <a:r>
              <a:rPr lang="de-DE" sz="1700" b="0" i="0" u="none" strike="noStrike" dirty="0">
                <a:solidFill>
                  <a:srgbClr val="000000"/>
                </a:solidFill>
                <a:effectLst/>
              </a:rPr>
              <a:t>Vorübungen bzw. Vertrauensübungen mit den Schülerinnen und Schülern vorher durchführen, da sie sich im Parcours aufeinander verlassen müssen (Augenbinde). </a:t>
            </a:r>
            <a:r>
              <a:rPr lang="en-US" sz="1700" b="0" i="0" dirty="0">
                <a:solidFill>
                  <a:srgbClr val="000000"/>
                </a:solidFill>
                <a:effectLst/>
              </a:rPr>
              <a:t>​</a:t>
            </a:r>
          </a:p>
          <a:p>
            <a:pPr algn="just" fontAlgn="base"/>
            <a:r>
              <a:rPr lang="de-DE" sz="1700" b="0" i="0" dirty="0">
                <a:solidFill>
                  <a:srgbClr val="000000"/>
                </a:solidFill>
                <a:effectLst/>
              </a:rPr>
              <a:t>​</a:t>
            </a:r>
            <a:r>
              <a:rPr lang="de-DE" sz="1700" b="0" i="0" u="none" strike="noStrike" dirty="0">
                <a:solidFill>
                  <a:srgbClr val="000000"/>
                </a:solidFill>
                <a:effectLst/>
              </a:rPr>
              <a:t>Variante A oder B je nach Klasse auswählen oder beide aufbauen und die </a:t>
            </a:r>
            <a:r>
              <a:rPr lang="de-DE" sz="1700" b="0" i="0" u="none" strike="noStrike" dirty="0" err="1">
                <a:solidFill>
                  <a:srgbClr val="000000"/>
                </a:solidFill>
                <a:effectLst/>
              </a:rPr>
              <a:t>Schüler:Innen</a:t>
            </a:r>
            <a:r>
              <a:rPr lang="de-DE" sz="1700" b="0" i="0" u="none" strike="noStrike" dirty="0">
                <a:solidFill>
                  <a:srgbClr val="000000"/>
                </a:solidFill>
                <a:effectLst/>
              </a:rPr>
              <a:t> wählen lassen</a:t>
            </a:r>
            <a:r>
              <a:rPr lang="en-US" sz="1700" b="0" i="0" dirty="0">
                <a:solidFill>
                  <a:srgbClr val="000000"/>
                </a:solidFill>
                <a:effectLst/>
              </a:rPr>
              <a:t>​</a:t>
            </a:r>
          </a:p>
          <a:p>
            <a:pPr marL="0" indent="0" algn="just" rtl="0" fontAlgn="base">
              <a:buNone/>
            </a:pPr>
            <a:r>
              <a:rPr lang="de-DE" sz="1800" b="1" i="0" u="sng" dirty="0">
                <a:solidFill>
                  <a:srgbClr val="000000"/>
                </a:solidFill>
                <a:effectLst/>
              </a:rPr>
              <a:t>Weitere Ideen:</a:t>
            </a:r>
            <a:r>
              <a:rPr lang="de-DE" sz="1800" b="1" i="0" dirty="0">
                <a:solidFill>
                  <a:srgbClr val="000000"/>
                </a:solidFill>
                <a:effectLst/>
              </a:rPr>
              <a:t>​</a:t>
            </a:r>
          </a:p>
          <a:p>
            <a:pPr algn="just" rtl="0" fontAlgn="base">
              <a:buFont typeface="Arial" panose="020B0604020202020204" pitchFamily="34" charset="0"/>
              <a:buChar char="•"/>
            </a:pPr>
            <a:r>
              <a:rPr lang="de-DE" sz="1700" b="0" i="0" u="none" strike="noStrike" dirty="0">
                <a:solidFill>
                  <a:srgbClr val="000000"/>
                </a:solidFill>
                <a:effectLst/>
              </a:rPr>
              <a:t>Barren nutzen und Weichbodenmatte dazwischen stellen (als "magische Rankenmauer") -&gt; Variante A</a:t>
            </a:r>
            <a:r>
              <a:rPr lang="en-US" sz="1700" b="0" i="0" dirty="0">
                <a:solidFill>
                  <a:srgbClr val="000000"/>
                </a:solidFill>
                <a:effectLst/>
              </a:rPr>
              <a:t>​</a:t>
            </a:r>
            <a:r>
              <a:rPr lang="de-DE" sz="1700" b="0" i="0" dirty="0">
                <a:solidFill>
                  <a:srgbClr val="000000"/>
                </a:solidFill>
                <a:effectLst/>
              </a:rPr>
              <a:t>​</a:t>
            </a:r>
          </a:p>
          <a:p>
            <a:pPr algn="just" rtl="0" fontAlgn="base">
              <a:buFont typeface="Arial" panose="020B0604020202020204" pitchFamily="34" charset="0"/>
              <a:buChar char="•"/>
            </a:pPr>
            <a:r>
              <a:rPr lang="de-DE" sz="1700" b="0" i="0" u="none" strike="noStrike" dirty="0">
                <a:solidFill>
                  <a:srgbClr val="000000"/>
                </a:solidFill>
                <a:effectLst/>
              </a:rPr>
              <a:t>mehr "Schutzmatten" am Boden nutzen </a:t>
            </a:r>
            <a:r>
              <a:rPr lang="en-US" sz="1700" b="0" i="0" dirty="0">
                <a:solidFill>
                  <a:srgbClr val="000000"/>
                </a:solidFill>
                <a:effectLst/>
              </a:rPr>
              <a:t>​</a:t>
            </a:r>
            <a:endParaRPr lang="de-DE" sz="1700" b="0" i="0" dirty="0">
              <a:solidFill>
                <a:srgbClr val="000000"/>
              </a:solidFill>
              <a:effectLst/>
            </a:endParaRPr>
          </a:p>
          <a:p>
            <a:pPr algn="just" rtl="0" fontAlgn="base">
              <a:buFont typeface="Arial" panose="020B0604020202020204" pitchFamily="34" charset="0"/>
              <a:buChar char="•"/>
            </a:pPr>
            <a:r>
              <a:rPr lang="de-DE" sz="1700" b="0" i="0" u="none" strike="noStrike" dirty="0">
                <a:solidFill>
                  <a:srgbClr val="000000"/>
                </a:solidFill>
                <a:effectLst/>
              </a:rPr>
              <a:t>Kletterseil zur Unterstützung nutzen</a:t>
            </a:r>
            <a:endParaRPr lang="de-DE" sz="1700" b="0" i="0" dirty="0">
              <a:solidFill>
                <a:srgbClr val="000000"/>
              </a:solidFill>
              <a:effectLst/>
            </a:endParaRPr>
          </a:p>
          <a:p>
            <a:endParaRPr lang="de-DE" dirty="0"/>
          </a:p>
        </p:txBody>
      </p:sp>
      <p:pic>
        <p:nvPicPr>
          <p:cNvPr id="4" name="Grafik 3">
            <a:extLst>
              <a:ext uri="{FF2B5EF4-FFF2-40B4-BE49-F238E27FC236}">
                <a16:creationId xmlns:a16="http://schemas.microsoft.com/office/drawing/2014/main" id="{997B09C2-9AA1-7458-BAC4-E822A922DE8F}"/>
              </a:ext>
            </a:extLst>
          </p:cNvPr>
          <p:cNvPicPr>
            <a:picLocks noChangeAspect="1"/>
          </p:cNvPicPr>
          <p:nvPr/>
        </p:nvPicPr>
        <p:blipFill>
          <a:blip r:embed="rId2"/>
          <a:stretch>
            <a:fillRect/>
          </a:stretch>
        </p:blipFill>
        <p:spPr>
          <a:xfrm>
            <a:off x="779295" y="6381750"/>
            <a:ext cx="989422" cy="419100"/>
          </a:xfrm>
          <a:prstGeom prst="rect">
            <a:avLst/>
          </a:prstGeom>
        </p:spPr>
      </p:pic>
      <p:sp>
        <p:nvSpPr>
          <p:cNvPr id="5" name="Textfeld 4">
            <a:extLst>
              <a:ext uri="{FF2B5EF4-FFF2-40B4-BE49-F238E27FC236}">
                <a16:creationId xmlns:a16="http://schemas.microsoft.com/office/drawing/2014/main" id="{DEAB4EC1-59F2-26A6-9FC6-AD23FE136FC2}"/>
              </a:ext>
            </a:extLst>
          </p:cNvPr>
          <p:cNvSpPr txBox="1"/>
          <p:nvPr/>
        </p:nvSpPr>
        <p:spPr>
          <a:xfrm>
            <a:off x="1875453" y="6400800"/>
            <a:ext cx="3023118" cy="415498"/>
          </a:xfrm>
          <a:prstGeom prst="rect">
            <a:avLst/>
          </a:prstGeom>
          <a:noFill/>
        </p:spPr>
        <p:txBody>
          <a:bodyPr wrap="square" rtlCol="0">
            <a:spAutoFit/>
          </a:bodyPr>
          <a:lstStyle/>
          <a:p>
            <a:r>
              <a:rPr lang="de-DE" sz="700"/>
              <a:t>Vielfalt und Inklusion II; Förderung des kooperativen Arbeitens/ Universität Leipzig (Henning, Groß, Klaus, Weber) ist lizenziert unter CreativeCommons Namensnennung – Weitergabe unter gleichen Bedingungen 4.0 Lizenz</a:t>
            </a:r>
            <a:endParaRPr lang="de-DE" sz="700" dirty="0"/>
          </a:p>
        </p:txBody>
      </p:sp>
    </p:spTree>
    <p:extLst>
      <p:ext uri="{BB962C8B-B14F-4D97-AF65-F5344CB8AC3E}">
        <p14:creationId xmlns:p14="http://schemas.microsoft.com/office/powerpoint/2010/main" val="231299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AF0E8F-70B5-2069-6F8C-B2D29593907B}"/>
              </a:ext>
            </a:extLst>
          </p:cNvPr>
          <p:cNvSpPr>
            <a:spLocks noGrp="1"/>
          </p:cNvSpPr>
          <p:nvPr>
            <p:ph type="title"/>
          </p:nvPr>
        </p:nvSpPr>
        <p:spPr>
          <a:xfrm>
            <a:off x="1371600" y="685800"/>
            <a:ext cx="9601200" cy="629816"/>
          </a:xfrm>
        </p:spPr>
        <p:txBody>
          <a:bodyPr>
            <a:normAutofit fontScale="90000"/>
          </a:bodyPr>
          <a:lstStyle/>
          <a:p>
            <a:pPr algn="ctr"/>
            <a:r>
              <a:rPr lang="de-DE" dirty="0">
                <a:latin typeface="Algerian" panose="04020705040A02060702" pitchFamily="82" charset="0"/>
              </a:rPr>
              <a:t>Temple Run</a:t>
            </a:r>
          </a:p>
        </p:txBody>
      </p:sp>
      <p:sp>
        <p:nvSpPr>
          <p:cNvPr id="3" name="Inhaltsplatzhalter 2">
            <a:extLst>
              <a:ext uri="{FF2B5EF4-FFF2-40B4-BE49-F238E27FC236}">
                <a16:creationId xmlns:a16="http://schemas.microsoft.com/office/drawing/2014/main" id="{B09A5612-F3C5-9157-A39C-69991AAA218B}"/>
              </a:ext>
            </a:extLst>
          </p:cNvPr>
          <p:cNvSpPr>
            <a:spLocks noGrp="1"/>
          </p:cNvSpPr>
          <p:nvPr>
            <p:ph idx="1"/>
          </p:nvPr>
        </p:nvSpPr>
        <p:spPr>
          <a:xfrm>
            <a:off x="1384041" y="1315616"/>
            <a:ext cx="9601200" cy="2211355"/>
          </a:xfrm>
        </p:spPr>
        <p:txBody>
          <a:bodyPr/>
          <a:lstStyle/>
          <a:p>
            <a:pPr marL="0" marR="0" lvl="0" indent="0" algn="just" defTabSz="914400" rtl="0" eaLnBrk="1" fontAlgn="auto" latinLnBrk="0" hangingPunct="1">
              <a:lnSpc>
                <a:spcPct val="94000"/>
              </a:lnSpc>
              <a:spcBef>
                <a:spcPts val="1000"/>
              </a:spcBef>
              <a:spcAft>
                <a:spcPts val="200"/>
              </a:spcAft>
              <a:buClrTx/>
              <a:buSzTx/>
              <a:buFont typeface="Franklin Gothic Book" panose="020B0503020102020204" pitchFamily="34" charset="0"/>
              <a:buNone/>
              <a:tabLst/>
              <a:defRPr/>
            </a:pPr>
            <a:r>
              <a:rPr kumimoji="0" lang="de-DE" sz="1800" b="1" i="1" u="none" strike="noStrike" kern="1200" cap="none" spc="0" normalizeH="0" baseline="0" noProof="0" dirty="0">
                <a:ln>
                  <a:noFill/>
                </a:ln>
                <a:solidFill>
                  <a:srgbClr val="191B0E"/>
                </a:solidFill>
                <a:effectLst/>
                <a:uLnTx/>
                <a:uFillTx/>
                <a:latin typeface="Franklin Gothic Book" panose="020B0503020102020204"/>
                <a:ea typeface="+mn-ea"/>
                <a:cs typeface="+mn-cs"/>
              </a:rPr>
              <a:t>Ihr seid schon seit Stunden durch den Urwald unterwegs. Mittlerweile seid ihr auch ziemlich kaputt und werdet langsam unvorsichtig, ihr achtet nicht mehr auf jedes Detail in eurer Umgebung. Infolgedessen löst ihr ausversehen eine der zahlreichen Fallen des Urwaldes aus, ein tonnenschwerer Stein wird somit in Bewegung gesetzt und rollt auf euch zu. Eure einzige Chance ist, durch den dunklen Tempel vor euch zu entkommen, welcher verschieden Hindernisse enthält. Diese müssen auf unterschiedliche Weise überwunden werden. Achtung! Die Dunkelheit im Tempel schränkt eure Sicht ein, leider habt ihr nur eine Nachtsichtbrille. Nun kommt es auf eure Teamarbeit an, zusammen unversehrt aus dem Tempel herauszukommen.</a:t>
            </a:r>
          </a:p>
          <a:p>
            <a:endParaRPr lang="de-DE" dirty="0"/>
          </a:p>
        </p:txBody>
      </p:sp>
      <p:sp>
        <p:nvSpPr>
          <p:cNvPr id="4" name="Textfeld 3">
            <a:extLst>
              <a:ext uri="{FF2B5EF4-FFF2-40B4-BE49-F238E27FC236}">
                <a16:creationId xmlns:a16="http://schemas.microsoft.com/office/drawing/2014/main" id="{A6B8F8EC-0BE7-1A47-E52C-CF6E50750BF2}"/>
              </a:ext>
            </a:extLst>
          </p:cNvPr>
          <p:cNvSpPr txBox="1"/>
          <p:nvPr/>
        </p:nvSpPr>
        <p:spPr>
          <a:xfrm>
            <a:off x="1368491" y="3534327"/>
            <a:ext cx="10823509" cy="230832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600" b="1" i="0" u="sng" strike="noStrike" kern="1200" cap="none" spc="0" normalizeH="0" baseline="0" noProof="0" dirty="0">
                <a:ln>
                  <a:noFill/>
                </a:ln>
                <a:solidFill>
                  <a:prstClr val="black"/>
                </a:solidFill>
                <a:effectLst/>
                <a:uLnTx/>
                <a:uFillTx/>
                <a:ea typeface="+mn-ea"/>
                <a:cs typeface="+mn-cs"/>
              </a:rPr>
              <a:t>Aufgabe:</a:t>
            </a: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de-DE" sz="1400" b="0" i="0" u="none" strike="noStrike" kern="1200" cap="none" spc="0" normalizeH="0" baseline="0" noProof="0" dirty="0" err="1">
                <a:ln>
                  <a:noFill/>
                </a:ln>
                <a:solidFill>
                  <a:prstClr val="black"/>
                </a:solidFill>
                <a:effectLst/>
                <a:uLnTx/>
                <a:uFillTx/>
                <a:ea typeface="+mn-ea"/>
                <a:cs typeface="+mn-cs"/>
              </a:rPr>
              <a:t>Abenteurer:In</a:t>
            </a:r>
            <a:r>
              <a:rPr kumimoji="0" lang="de-DE" sz="1400" b="0" i="0" u="none" strike="noStrike" kern="1200" cap="none" spc="0" normalizeH="0" baseline="0" noProof="0" dirty="0">
                <a:ln>
                  <a:noFill/>
                </a:ln>
                <a:solidFill>
                  <a:prstClr val="black"/>
                </a:solidFill>
                <a:effectLst/>
                <a:uLnTx/>
                <a:uFillTx/>
                <a:ea typeface="+mn-ea"/>
                <a:cs typeface="+mn-cs"/>
              </a:rPr>
              <a:t> (A) setzt die </a:t>
            </a:r>
            <a:r>
              <a:rPr kumimoji="0" lang="de-DE" sz="1400" b="1" i="0" u="none" strike="noStrike" kern="1200" cap="none" spc="0" normalizeH="0" baseline="0" noProof="0" dirty="0">
                <a:ln>
                  <a:noFill/>
                </a:ln>
                <a:solidFill>
                  <a:prstClr val="black"/>
                </a:solidFill>
                <a:effectLst/>
                <a:uLnTx/>
                <a:uFillTx/>
                <a:ea typeface="+mn-ea"/>
                <a:cs typeface="+mn-cs"/>
              </a:rPr>
              <a:t>Sichtschutzmaske</a:t>
            </a:r>
            <a:r>
              <a:rPr kumimoji="0" lang="de-DE" sz="1400" b="0" i="0" u="none" strike="noStrike" kern="1200" cap="none" spc="0" normalizeH="0" baseline="0" noProof="0" dirty="0">
                <a:ln>
                  <a:noFill/>
                </a:ln>
                <a:solidFill>
                  <a:prstClr val="black"/>
                </a:solidFill>
                <a:effectLst/>
                <a:uLnTx/>
                <a:uFillTx/>
                <a:ea typeface="+mn-ea"/>
                <a:cs typeface="+mn-cs"/>
              </a:rPr>
              <a:t> auf. </a:t>
            </a: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de-DE" sz="1400" b="0" i="0" u="none" strike="noStrike" kern="1200" cap="none" spc="0" normalizeH="0" baseline="0" noProof="0" dirty="0" err="1">
                <a:ln>
                  <a:noFill/>
                </a:ln>
                <a:solidFill>
                  <a:prstClr val="black"/>
                </a:solidFill>
                <a:effectLst/>
                <a:uLnTx/>
                <a:uFillTx/>
                <a:ea typeface="+mn-ea"/>
                <a:cs typeface="+mn-cs"/>
              </a:rPr>
              <a:t>Abenteurer:In</a:t>
            </a:r>
            <a:r>
              <a:rPr kumimoji="0" lang="de-DE" sz="1400" b="0" i="0" u="none" strike="noStrike" kern="1200" cap="none" spc="0" normalizeH="0" baseline="0" noProof="0" dirty="0">
                <a:ln>
                  <a:noFill/>
                </a:ln>
                <a:solidFill>
                  <a:prstClr val="black"/>
                </a:solidFill>
                <a:effectLst/>
                <a:uLnTx/>
                <a:uFillTx/>
                <a:ea typeface="+mn-ea"/>
                <a:cs typeface="+mn-cs"/>
              </a:rPr>
              <a:t> (B) führt diese durch den Parcours. Es ist hierbei alles erlaubt. Ihr dürft </a:t>
            </a:r>
            <a:r>
              <a:rPr kumimoji="0" lang="de-DE" sz="1400" b="0" i="0" u="none" strike="noStrike" kern="1200" cap="none" spc="0" normalizeH="0" baseline="0" noProof="0" dirty="0" err="1">
                <a:ln>
                  <a:noFill/>
                </a:ln>
                <a:solidFill>
                  <a:prstClr val="black"/>
                </a:solidFill>
                <a:effectLst/>
                <a:uLnTx/>
                <a:uFillTx/>
                <a:ea typeface="+mn-ea"/>
                <a:cs typeface="+mn-cs"/>
              </a:rPr>
              <a:t>Abenteurer:In</a:t>
            </a:r>
            <a:r>
              <a:rPr kumimoji="0" lang="de-DE" sz="1400" b="0" i="0" u="none" strike="noStrike" kern="1200" cap="none" spc="0" normalizeH="0" baseline="0" noProof="0" dirty="0">
                <a:ln>
                  <a:noFill/>
                </a:ln>
                <a:solidFill>
                  <a:prstClr val="black"/>
                </a:solidFill>
                <a:effectLst/>
                <a:uLnTx/>
                <a:uFillTx/>
                <a:ea typeface="+mn-ea"/>
                <a:cs typeface="+mn-cs"/>
              </a:rPr>
              <a:t> A </a:t>
            </a:r>
            <a:r>
              <a:rPr kumimoji="0" lang="de-DE" sz="1400" b="1" i="0" u="none" strike="noStrike" kern="1200" cap="none" spc="0" normalizeH="0" baseline="0" noProof="0" dirty="0">
                <a:ln>
                  <a:noFill/>
                </a:ln>
                <a:solidFill>
                  <a:prstClr val="black"/>
                </a:solidFill>
                <a:effectLst/>
                <a:uLnTx/>
                <a:uFillTx/>
                <a:ea typeface="+mn-ea"/>
                <a:cs typeface="+mn-cs"/>
              </a:rPr>
              <a:t>an die Hand nehmen </a:t>
            </a:r>
            <a:r>
              <a:rPr kumimoji="0" lang="de-DE" sz="1400" b="0" i="0" u="none" strike="noStrike" kern="1200" cap="none" spc="0" normalizeH="0" baseline="0" noProof="0" dirty="0">
                <a:ln>
                  <a:noFill/>
                </a:ln>
                <a:solidFill>
                  <a:prstClr val="black"/>
                </a:solidFill>
                <a:effectLst/>
                <a:uLnTx/>
                <a:uFillTx/>
                <a:ea typeface="+mn-ea"/>
                <a:cs typeface="+mn-cs"/>
              </a:rPr>
              <a:t>und führen, ihr könnt es auch lediglich durch </a:t>
            </a:r>
            <a:r>
              <a:rPr kumimoji="0" lang="de-DE" sz="1400" b="1" i="0" u="none" strike="noStrike" kern="1200" cap="none" spc="0" normalizeH="0" baseline="0" noProof="0" dirty="0">
                <a:ln>
                  <a:noFill/>
                </a:ln>
                <a:solidFill>
                  <a:prstClr val="black"/>
                </a:solidFill>
                <a:effectLst/>
                <a:uLnTx/>
                <a:uFillTx/>
                <a:ea typeface="+mn-ea"/>
                <a:cs typeface="+mn-cs"/>
              </a:rPr>
              <a:t>stimmhafte Unterstützung</a:t>
            </a:r>
            <a:r>
              <a:rPr kumimoji="0" lang="de-DE" sz="1400" b="0" i="0" u="none" strike="noStrike" kern="1200" cap="none" spc="0" normalizeH="0" baseline="0" noProof="0" dirty="0">
                <a:ln>
                  <a:noFill/>
                </a:ln>
                <a:solidFill>
                  <a:prstClr val="black"/>
                </a:solidFill>
                <a:effectLst/>
                <a:uLnTx/>
                <a:uFillTx/>
                <a:ea typeface="+mn-ea"/>
                <a:cs typeface="+mn-cs"/>
              </a:rPr>
              <a:t> versuchen. </a:t>
            </a: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de-DE" sz="1400" b="0" i="0" u="none" strike="noStrike" kern="1200" cap="none" spc="0" normalizeH="0" baseline="0" noProof="0" dirty="0" err="1">
                <a:ln>
                  <a:noFill/>
                </a:ln>
                <a:solidFill>
                  <a:prstClr val="black"/>
                </a:solidFill>
                <a:effectLst/>
                <a:uLnTx/>
                <a:uFillTx/>
                <a:ea typeface="+mn-ea"/>
                <a:cs typeface="+mn-cs"/>
              </a:rPr>
              <a:t>Abenteurer:In</a:t>
            </a:r>
            <a:r>
              <a:rPr kumimoji="0" lang="de-DE" sz="1400" b="0" i="0" u="none" strike="noStrike" kern="1200" cap="none" spc="0" normalizeH="0" baseline="0" noProof="0" dirty="0">
                <a:ln>
                  <a:noFill/>
                </a:ln>
                <a:solidFill>
                  <a:prstClr val="black"/>
                </a:solidFill>
                <a:effectLst/>
                <a:uLnTx/>
                <a:uFillTx/>
                <a:ea typeface="+mn-ea"/>
                <a:cs typeface="+mn-cs"/>
              </a:rPr>
              <a:t> A versucht durch die Anleitung von </a:t>
            </a:r>
            <a:r>
              <a:rPr kumimoji="0" lang="de-DE" sz="1400" b="0" i="0" u="none" strike="noStrike" kern="1200" cap="none" spc="0" normalizeH="0" baseline="0" noProof="0" dirty="0" err="1">
                <a:ln>
                  <a:noFill/>
                </a:ln>
                <a:solidFill>
                  <a:prstClr val="black"/>
                </a:solidFill>
                <a:effectLst/>
                <a:uLnTx/>
                <a:uFillTx/>
                <a:ea typeface="+mn-ea"/>
                <a:cs typeface="+mn-cs"/>
              </a:rPr>
              <a:t>Abenteurer:In</a:t>
            </a:r>
            <a:r>
              <a:rPr kumimoji="0" lang="de-DE" sz="1400" b="0" i="0" u="none" strike="noStrike" kern="1200" cap="none" spc="0" normalizeH="0" baseline="0" noProof="0" dirty="0">
                <a:ln>
                  <a:noFill/>
                </a:ln>
                <a:solidFill>
                  <a:prstClr val="black"/>
                </a:solidFill>
                <a:effectLst/>
                <a:uLnTx/>
                <a:uFillTx/>
                <a:ea typeface="+mn-ea"/>
                <a:cs typeface="+mn-cs"/>
              </a:rPr>
              <a:t> B die Hindernisse zu überwinden.</a:t>
            </a: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de-DE" sz="1400" b="0" i="0" u="none" strike="noStrike" kern="1200" cap="none" spc="0" normalizeH="0" baseline="0" noProof="0" dirty="0">
                <a:ln>
                  <a:noFill/>
                </a:ln>
                <a:solidFill>
                  <a:prstClr val="black"/>
                </a:solidFill>
                <a:effectLst/>
                <a:uLnTx/>
                <a:uFillTx/>
                <a:ea typeface="+mn-ea"/>
                <a:cs typeface="+mn-cs"/>
              </a:rPr>
              <a:t>Durchquert den Tempel, bis die Dschungelmusik stoppt.​</a:t>
            </a:r>
          </a:p>
          <a:p>
            <a:pPr marL="342900" marR="0" lvl="0" indent="-342900" algn="just" defTabSz="457200" rtl="0" eaLnBrk="1" fontAlgn="auto" latinLnBrk="0" hangingPunct="1">
              <a:lnSpc>
                <a:spcPct val="100000"/>
              </a:lnSpc>
              <a:spcBef>
                <a:spcPts val="0"/>
              </a:spcBef>
              <a:spcAft>
                <a:spcPts val="0"/>
              </a:spcAft>
              <a:buClrTx/>
              <a:buSzTx/>
              <a:buFontTx/>
              <a:buAutoNum type="arabicPeriod"/>
              <a:tabLst/>
              <a:defRPr/>
            </a:pPr>
            <a:r>
              <a:rPr kumimoji="0" lang="de-DE" sz="1400" b="0" i="0" u="none" strike="noStrike" kern="1200" cap="none" spc="0" normalizeH="0" baseline="0" noProof="0" dirty="0">
                <a:ln>
                  <a:noFill/>
                </a:ln>
                <a:solidFill>
                  <a:prstClr val="black"/>
                </a:solidFill>
                <a:effectLst/>
                <a:uLnTx/>
                <a:uFillTx/>
                <a:ea typeface="+mn-ea"/>
                <a:cs typeface="+mn-cs"/>
              </a:rPr>
              <a:t>Ist </a:t>
            </a:r>
            <a:r>
              <a:rPr kumimoji="0" lang="de-DE" sz="1400" b="0" i="0" u="none" strike="noStrike" kern="1200" cap="none" spc="0" normalizeH="0" baseline="0" noProof="0" dirty="0" err="1">
                <a:ln>
                  <a:noFill/>
                </a:ln>
                <a:solidFill>
                  <a:prstClr val="black"/>
                </a:solidFill>
                <a:effectLst/>
                <a:uLnTx/>
                <a:uFillTx/>
                <a:ea typeface="+mn-ea"/>
                <a:cs typeface="+mn-cs"/>
              </a:rPr>
              <a:t>Abenteurer:In</a:t>
            </a:r>
            <a:r>
              <a:rPr kumimoji="0" lang="de-DE" sz="1400" b="0" i="0" u="none" strike="noStrike" kern="1200" cap="none" spc="0" normalizeH="0" baseline="0" noProof="0" dirty="0">
                <a:ln>
                  <a:noFill/>
                </a:ln>
                <a:solidFill>
                  <a:prstClr val="black"/>
                </a:solidFill>
                <a:effectLst/>
                <a:uLnTx/>
                <a:uFillTx/>
                <a:ea typeface="+mn-ea"/>
                <a:cs typeface="+mn-cs"/>
              </a:rPr>
              <a:t> A erfolgreich durch den Tempel gekommen und ihr habt noch Zeit, </a:t>
            </a:r>
            <a:r>
              <a:rPr kumimoji="0" lang="de-DE" sz="1400" b="1" i="0" u="none" strike="noStrike" kern="1200" cap="none" spc="0" normalizeH="0" baseline="0" noProof="0" dirty="0">
                <a:ln>
                  <a:noFill/>
                </a:ln>
                <a:solidFill>
                  <a:prstClr val="black"/>
                </a:solidFill>
                <a:effectLst/>
                <a:uLnTx/>
                <a:uFillTx/>
                <a:ea typeface="+mn-ea"/>
                <a:cs typeface="+mn-cs"/>
              </a:rPr>
              <a:t>tauscht die Rollen</a:t>
            </a:r>
            <a:r>
              <a:rPr kumimoji="0" lang="de-DE" sz="1400" b="0" i="0" u="none" strike="noStrike" kern="1200" cap="none" spc="0" normalizeH="0" baseline="0" noProof="0" dirty="0">
                <a:ln>
                  <a:noFill/>
                </a:ln>
                <a:solidFill>
                  <a:prstClr val="black"/>
                </a:solidFill>
                <a:effectLst/>
                <a:uLnTx/>
                <a:uFillTx/>
                <a:ea typeface="+mn-ea"/>
                <a:cs typeface="+mn-cs"/>
              </a:rPr>
              <a:t>.​</a:t>
            </a:r>
          </a:p>
          <a:p>
            <a:pPr marR="0" lvl="0" algn="just" defTabSz="457200" rtl="0" eaLnBrk="1" fontAlgn="auto" latinLnBrk="0" hangingPunct="1">
              <a:lnSpc>
                <a:spcPct val="100000"/>
              </a:lnSpc>
              <a:spcBef>
                <a:spcPts val="0"/>
              </a:spcBef>
              <a:spcAft>
                <a:spcPts val="0"/>
              </a:spcAft>
              <a:buClrTx/>
              <a:buSzTx/>
              <a:tabLst/>
              <a:defRPr/>
            </a:pPr>
            <a:r>
              <a:rPr lang="de-DE" sz="1600" b="1" u="sng" dirty="0">
                <a:solidFill>
                  <a:prstClr val="black"/>
                </a:solidFill>
              </a:rPr>
              <a:t>Hinweis: </a:t>
            </a:r>
            <a:r>
              <a:rPr lang="de-DE" sz="1600" dirty="0">
                <a:solidFill>
                  <a:prstClr val="black"/>
                </a:solidFill>
              </a:rPr>
              <a:t>	</a:t>
            </a:r>
            <a:r>
              <a:rPr kumimoji="0" lang="de-DE" sz="1400" b="0" i="0" u="none" strike="noStrike" kern="1200" cap="none" spc="0" normalizeH="0" baseline="0" noProof="0" dirty="0">
                <a:ln>
                  <a:noFill/>
                </a:ln>
                <a:solidFill>
                  <a:prstClr val="black"/>
                </a:solidFill>
                <a:effectLst/>
                <a:uLnTx/>
                <a:uFillTx/>
                <a:ea typeface="+mn-ea"/>
                <a:cs typeface="+mn-cs"/>
              </a:rPr>
              <a:t>								</a:t>
            </a:r>
            <a:r>
              <a:rPr kumimoji="0" lang="de-DE" sz="1600" b="1" i="0" u="sng" strike="noStrike" kern="1200" cap="none" spc="0" normalizeH="0" baseline="0" noProof="0" dirty="0">
                <a:ln>
                  <a:noFill/>
                </a:ln>
                <a:solidFill>
                  <a:prstClr val="black"/>
                </a:solidFill>
                <a:effectLst/>
                <a:uLnTx/>
                <a:uFillTx/>
                <a:ea typeface="+mn-ea"/>
                <a:cs typeface="+mn-cs"/>
              </a:rPr>
              <a:t>Aufbauplan:</a:t>
            </a:r>
            <a:endParaRPr kumimoji="0" lang="de-DE" sz="1400" b="0" i="0" u="none" strike="noStrike" kern="1200" cap="none" spc="0" normalizeH="0" baseline="0" noProof="0" dirty="0">
              <a:ln>
                <a:noFill/>
              </a:ln>
              <a:solidFill>
                <a:prstClr val="black"/>
              </a:solidFill>
              <a:effectLst/>
              <a:uLnTx/>
              <a:uFillTx/>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de-DE" sz="1400" b="0" i="0" u="none" strike="noStrike" kern="1200" cap="none" spc="0" normalizeH="0" baseline="0" noProof="0" dirty="0">
                <a:ln>
                  <a:noFill/>
                </a:ln>
                <a:solidFill>
                  <a:prstClr val="black"/>
                </a:solidFill>
                <a:effectLst/>
                <a:uLnTx/>
                <a:uFillTx/>
                <a:ea typeface="+mn-ea"/>
                <a:cs typeface="+mn-cs"/>
              </a:rPr>
              <a:t>Bei mehr als zwei </a:t>
            </a:r>
            <a:r>
              <a:rPr kumimoji="0" lang="de-DE" sz="1400" b="0" i="0" u="none" strike="noStrike" kern="1200" cap="none" spc="0" normalizeH="0" baseline="0" noProof="0" dirty="0" err="1">
                <a:ln>
                  <a:noFill/>
                </a:ln>
                <a:solidFill>
                  <a:prstClr val="black"/>
                </a:solidFill>
                <a:effectLst/>
                <a:uLnTx/>
                <a:uFillTx/>
                <a:ea typeface="+mn-ea"/>
                <a:cs typeface="+mn-cs"/>
              </a:rPr>
              <a:t>Abenteurer:Innen</a:t>
            </a:r>
            <a:r>
              <a:rPr kumimoji="0" lang="de-DE" sz="1400" b="0" i="0" u="none" strike="noStrike" kern="1200" cap="none" spc="0" normalizeH="0" baseline="0" noProof="0" dirty="0">
                <a:ln>
                  <a:noFill/>
                </a:ln>
                <a:solidFill>
                  <a:prstClr val="black"/>
                </a:solidFill>
                <a:effectLst/>
                <a:uLnTx/>
                <a:uFillTx/>
                <a:ea typeface="+mn-ea"/>
                <a:cs typeface="+mn-cs"/>
              </a:rPr>
              <a:t> lotsen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ea typeface="+mn-ea"/>
                <a:cs typeface="+mn-cs"/>
              </a:rPr>
              <a:t>      mehrere </a:t>
            </a:r>
            <a:r>
              <a:rPr kumimoji="0" lang="de-DE" sz="1400" b="0" i="0" u="none" strike="noStrike" kern="1200" cap="none" spc="0" normalizeH="0" baseline="0" noProof="0" dirty="0" err="1">
                <a:ln>
                  <a:noFill/>
                </a:ln>
                <a:solidFill>
                  <a:prstClr val="black"/>
                </a:solidFill>
                <a:effectLst/>
                <a:uLnTx/>
                <a:uFillTx/>
                <a:ea typeface="+mn-ea"/>
                <a:cs typeface="+mn-cs"/>
              </a:rPr>
              <a:t>Abenteurer:In</a:t>
            </a:r>
            <a:r>
              <a:rPr kumimoji="0" lang="de-DE" sz="1400" b="0" i="0" u="none" strike="noStrike" kern="1200" cap="none" spc="0" normalizeH="0" baseline="0" noProof="0" dirty="0">
                <a:ln>
                  <a:noFill/>
                </a:ln>
                <a:solidFill>
                  <a:prstClr val="black"/>
                </a:solidFill>
                <a:effectLst/>
                <a:uLnTx/>
                <a:uFillTx/>
                <a:ea typeface="+mn-ea"/>
                <a:cs typeface="+mn-cs"/>
              </a:rPr>
              <a:t> A durch den dunklen Tempel.</a:t>
            </a:r>
          </a:p>
        </p:txBody>
      </p:sp>
      <p:pic>
        <p:nvPicPr>
          <p:cNvPr id="5" name="Grafik 4">
            <a:extLst>
              <a:ext uri="{FF2B5EF4-FFF2-40B4-BE49-F238E27FC236}">
                <a16:creationId xmlns:a16="http://schemas.microsoft.com/office/drawing/2014/main" id="{C57738F8-B474-20E5-E4CF-7B4F803C6C20}"/>
              </a:ext>
            </a:extLst>
          </p:cNvPr>
          <p:cNvPicPr>
            <a:picLocks noChangeAspect="1"/>
          </p:cNvPicPr>
          <p:nvPr/>
        </p:nvPicPr>
        <p:blipFill>
          <a:blip r:embed="rId2"/>
          <a:stretch>
            <a:fillRect/>
          </a:stretch>
        </p:blipFill>
        <p:spPr>
          <a:xfrm>
            <a:off x="7259216" y="5338376"/>
            <a:ext cx="4338734" cy="1435649"/>
          </a:xfrm>
          <a:prstGeom prst="rect">
            <a:avLst/>
          </a:prstGeom>
        </p:spPr>
      </p:pic>
      <p:sp>
        <p:nvSpPr>
          <p:cNvPr id="7" name="Textfeld 6">
            <a:extLst>
              <a:ext uri="{FF2B5EF4-FFF2-40B4-BE49-F238E27FC236}">
                <a16:creationId xmlns:a16="http://schemas.microsoft.com/office/drawing/2014/main" id="{D7911AAA-02E9-A979-2715-43A4E15715FD}"/>
              </a:ext>
            </a:extLst>
          </p:cNvPr>
          <p:cNvSpPr txBox="1"/>
          <p:nvPr/>
        </p:nvSpPr>
        <p:spPr>
          <a:xfrm rot="5400000">
            <a:off x="6755363" y="5943571"/>
            <a:ext cx="802432" cy="369332"/>
          </a:xfrm>
          <a:prstGeom prst="rect">
            <a:avLst/>
          </a:prstGeom>
          <a:noFill/>
        </p:spPr>
        <p:txBody>
          <a:bodyPr wrap="square" rtlCol="0">
            <a:spAutoFit/>
          </a:bodyPr>
          <a:lstStyle/>
          <a:p>
            <a:r>
              <a:rPr lang="de-DE" dirty="0"/>
              <a:t>Start</a:t>
            </a:r>
          </a:p>
        </p:txBody>
      </p:sp>
      <p:pic>
        <p:nvPicPr>
          <p:cNvPr id="8" name="Grafik 7">
            <a:extLst>
              <a:ext uri="{FF2B5EF4-FFF2-40B4-BE49-F238E27FC236}">
                <a16:creationId xmlns:a16="http://schemas.microsoft.com/office/drawing/2014/main" id="{9D2FCBA6-F3C6-A879-639B-E2DD446DB5E7}"/>
              </a:ext>
            </a:extLst>
          </p:cNvPr>
          <p:cNvPicPr>
            <a:picLocks noChangeAspect="1"/>
          </p:cNvPicPr>
          <p:nvPr/>
        </p:nvPicPr>
        <p:blipFill>
          <a:blip r:embed="rId3"/>
          <a:stretch>
            <a:fillRect/>
          </a:stretch>
        </p:blipFill>
        <p:spPr>
          <a:xfrm>
            <a:off x="775980" y="6363478"/>
            <a:ext cx="969230" cy="410547"/>
          </a:xfrm>
          <a:prstGeom prst="rect">
            <a:avLst/>
          </a:prstGeom>
        </p:spPr>
      </p:pic>
      <p:sp>
        <p:nvSpPr>
          <p:cNvPr id="6" name="Textfeld 5">
            <a:extLst>
              <a:ext uri="{FF2B5EF4-FFF2-40B4-BE49-F238E27FC236}">
                <a16:creationId xmlns:a16="http://schemas.microsoft.com/office/drawing/2014/main" id="{69B89288-9297-0734-DB2A-C33E6CF1E56F}"/>
              </a:ext>
            </a:extLst>
          </p:cNvPr>
          <p:cNvSpPr txBox="1"/>
          <p:nvPr/>
        </p:nvSpPr>
        <p:spPr>
          <a:xfrm>
            <a:off x="1708273" y="6363478"/>
            <a:ext cx="3013402" cy="415498"/>
          </a:xfrm>
          <a:prstGeom prst="rect">
            <a:avLst/>
          </a:prstGeom>
          <a:noFill/>
        </p:spPr>
        <p:txBody>
          <a:bodyPr wrap="square" rtlCol="0">
            <a:spAutoFit/>
          </a:bodyPr>
          <a:lstStyle/>
          <a:p>
            <a:r>
              <a:rPr lang="de-DE" sz="700" dirty="0"/>
              <a:t>Vielfalt und Inklusion II; Förderung des kooperativen Arbeitens/ Universität Leipzig (Henning, Groß, Klaus, Weber) ist lizenziert unter </a:t>
            </a:r>
            <a:r>
              <a:rPr lang="de-DE" sz="700" dirty="0" err="1"/>
              <a:t>CreativeCommons</a:t>
            </a:r>
            <a:r>
              <a:rPr lang="de-DE" sz="700" dirty="0"/>
              <a:t> Namensnennung – Weitergabe unter gleichen Bedingungen 4.0 Lizenz</a:t>
            </a:r>
          </a:p>
        </p:txBody>
      </p:sp>
    </p:spTree>
    <p:extLst>
      <p:ext uri="{BB962C8B-B14F-4D97-AF65-F5344CB8AC3E}">
        <p14:creationId xmlns:p14="http://schemas.microsoft.com/office/powerpoint/2010/main" val="231487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3477D-DA1A-DF2E-1A88-F495EAEC0896}"/>
              </a:ext>
            </a:extLst>
          </p:cNvPr>
          <p:cNvSpPr>
            <a:spLocks noGrp="1"/>
          </p:cNvSpPr>
          <p:nvPr>
            <p:ph type="title"/>
          </p:nvPr>
        </p:nvSpPr>
        <p:spPr/>
        <p:txBody>
          <a:bodyPr/>
          <a:lstStyle/>
          <a:p>
            <a:r>
              <a:rPr lang="de-DE" dirty="0">
                <a:latin typeface="Algerian" panose="04020705040A02060702" pitchFamily="82" charset="0"/>
              </a:rPr>
              <a:t>Aufbau</a:t>
            </a:r>
          </a:p>
        </p:txBody>
      </p:sp>
      <p:pic>
        <p:nvPicPr>
          <p:cNvPr id="4" name="Inhaltsplatzhalter 3">
            <a:extLst>
              <a:ext uri="{FF2B5EF4-FFF2-40B4-BE49-F238E27FC236}">
                <a16:creationId xmlns:a16="http://schemas.microsoft.com/office/drawing/2014/main" id="{0BCAD304-C0B0-B66F-9ADE-BB8DB720C4E9}"/>
              </a:ext>
            </a:extLst>
          </p:cNvPr>
          <p:cNvPicPr>
            <a:picLocks noGrp="1" noChangeAspect="1"/>
          </p:cNvPicPr>
          <p:nvPr>
            <p:ph idx="1"/>
          </p:nvPr>
        </p:nvPicPr>
        <p:blipFill>
          <a:blip r:embed="rId2"/>
          <a:stretch>
            <a:fillRect/>
          </a:stretch>
        </p:blipFill>
        <p:spPr>
          <a:xfrm>
            <a:off x="4031639" y="685800"/>
            <a:ext cx="7668949" cy="5750204"/>
          </a:xfrm>
          <a:prstGeom prst="rect">
            <a:avLst/>
          </a:prstGeom>
        </p:spPr>
      </p:pic>
      <p:pic>
        <p:nvPicPr>
          <p:cNvPr id="5" name="Grafik 4">
            <a:extLst>
              <a:ext uri="{FF2B5EF4-FFF2-40B4-BE49-F238E27FC236}">
                <a16:creationId xmlns:a16="http://schemas.microsoft.com/office/drawing/2014/main" id="{F4D9E9D3-26DA-C01F-766E-75C523CA6BC9}"/>
              </a:ext>
            </a:extLst>
          </p:cNvPr>
          <p:cNvPicPr>
            <a:picLocks noChangeAspect="1"/>
          </p:cNvPicPr>
          <p:nvPr/>
        </p:nvPicPr>
        <p:blipFill>
          <a:blip r:embed="rId3"/>
          <a:stretch>
            <a:fillRect/>
          </a:stretch>
        </p:blipFill>
        <p:spPr>
          <a:xfrm>
            <a:off x="723310" y="6439253"/>
            <a:ext cx="988589" cy="418747"/>
          </a:xfrm>
          <a:prstGeom prst="rect">
            <a:avLst/>
          </a:prstGeom>
        </p:spPr>
      </p:pic>
      <p:sp>
        <p:nvSpPr>
          <p:cNvPr id="3" name="Textfeld 2">
            <a:extLst>
              <a:ext uri="{FF2B5EF4-FFF2-40B4-BE49-F238E27FC236}">
                <a16:creationId xmlns:a16="http://schemas.microsoft.com/office/drawing/2014/main" id="{8EECCA6A-3C4B-BF67-7B6D-BC24D3E688B4}"/>
              </a:ext>
            </a:extLst>
          </p:cNvPr>
          <p:cNvSpPr txBox="1"/>
          <p:nvPr/>
        </p:nvSpPr>
        <p:spPr>
          <a:xfrm>
            <a:off x="1711899" y="6439253"/>
            <a:ext cx="3023119" cy="415498"/>
          </a:xfrm>
          <a:prstGeom prst="rect">
            <a:avLst/>
          </a:prstGeom>
          <a:noFill/>
        </p:spPr>
        <p:txBody>
          <a:bodyPr wrap="square" rtlCol="0">
            <a:spAutoFit/>
          </a:bodyPr>
          <a:lstStyle/>
          <a:p>
            <a:r>
              <a:rPr lang="de-DE" sz="700"/>
              <a:t>Vielfalt und Inklusion II; Förderung des kooperativen Arbeitens/ Universität Leipzig (Henning, Groß, Klaus, Weber) ist lizenziert unter CreativeCommons Namensnennung – Weitergabe unter gleichen Bedingungen 4.0 Lizenz</a:t>
            </a:r>
            <a:endParaRPr lang="de-DE" sz="700" dirty="0"/>
          </a:p>
        </p:txBody>
      </p:sp>
    </p:spTree>
    <p:extLst>
      <p:ext uri="{BB962C8B-B14F-4D97-AF65-F5344CB8AC3E}">
        <p14:creationId xmlns:p14="http://schemas.microsoft.com/office/powerpoint/2010/main" val="243593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5A436-0763-5B2B-2E36-866A214B9036}"/>
              </a:ext>
            </a:extLst>
          </p:cNvPr>
          <p:cNvSpPr>
            <a:spLocks noGrp="1"/>
          </p:cNvSpPr>
          <p:nvPr>
            <p:ph type="title"/>
          </p:nvPr>
        </p:nvSpPr>
        <p:spPr/>
        <p:txBody>
          <a:bodyPr/>
          <a:lstStyle/>
          <a:p>
            <a:pPr algn="ctr"/>
            <a:r>
              <a:rPr lang="de-DE" dirty="0">
                <a:latin typeface="Algerian" panose="04020705040A02060702" pitchFamily="82" charset="0"/>
              </a:rPr>
              <a:t>Hinweise für die Lehrkraft – Station „Temple Run“</a:t>
            </a:r>
          </a:p>
        </p:txBody>
      </p:sp>
      <p:sp>
        <p:nvSpPr>
          <p:cNvPr id="3" name="Inhaltsplatzhalter 2">
            <a:extLst>
              <a:ext uri="{FF2B5EF4-FFF2-40B4-BE49-F238E27FC236}">
                <a16:creationId xmlns:a16="http://schemas.microsoft.com/office/drawing/2014/main" id="{B45E4C3D-8712-47B4-BFDB-FB1C9DCE88FB}"/>
              </a:ext>
            </a:extLst>
          </p:cNvPr>
          <p:cNvSpPr>
            <a:spLocks noGrp="1"/>
          </p:cNvSpPr>
          <p:nvPr>
            <p:ph idx="1"/>
          </p:nvPr>
        </p:nvSpPr>
        <p:spPr/>
        <p:txBody>
          <a:bodyPr/>
          <a:lstStyle/>
          <a:p>
            <a:pPr algn="just"/>
            <a:r>
              <a:rPr lang="de-DE" sz="1800" dirty="0"/>
              <a:t>Thematisieren Sie im Vorhinein „Wagnisse“ .</a:t>
            </a:r>
          </a:p>
          <a:p>
            <a:pPr algn="just"/>
            <a:r>
              <a:rPr lang="de-DE" sz="1800" dirty="0"/>
              <a:t>Führen Sie verschiedene Vorübung durch, da im Parcours die Augen verbunden sind (Vertrauensübungen/erstes Bewegen mit Sichtschutzbrillen).</a:t>
            </a:r>
            <a:endParaRPr lang="de-DE" dirty="0"/>
          </a:p>
          <a:p>
            <a:pPr marL="0" indent="0" algn="just">
              <a:buNone/>
            </a:pPr>
            <a:r>
              <a:rPr lang="de-DE" sz="1800" b="1" u="sng" dirty="0"/>
              <a:t>Weitere Ideen:</a:t>
            </a:r>
          </a:p>
          <a:p>
            <a:pPr algn="just"/>
            <a:r>
              <a:rPr lang="de-DE" sz="1600" dirty="0"/>
              <a:t>Verändern Sie den Aufbauplan (Parcours von der anderen Seite durchlaufen lassen/neue Elemente einbauen).</a:t>
            </a:r>
          </a:p>
          <a:p>
            <a:pPr algn="just"/>
            <a:r>
              <a:rPr lang="de-DE" sz="1600" dirty="0"/>
              <a:t>Schülerinnen und Schüler bei Ideensammlung für neue Elemente einbeziehen.</a:t>
            </a:r>
          </a:p>
          <a:p>
            <a:endParaRPr lang="de-DE" dirty="0"/>
          </a:p>
        </p:txBody>
      </p:sp>
      <p:pic>
        <p:nvPicPr>
          <p:cNvPr id="4" name="Grafik 3">
            <a:extLst>
              <a:ext uri="{FF2B5EF4-FFF2-40B4-BE49-F238E27FC236}">
                <a16:creationId xmlns:a16="http://schemas.microsoft.com/office/drawing/2014/main" id="{D554AE95-4969-101C-EB5F-9297E85BE9F8}"/>
              </a:ext>
            </a:extLst>
          </p:cNvPr>
          <p:cNvPicPr>
            <a:picLocks noChangeAspect="1"/>
          </p:cNvPicPr>
          <p:nvPr/>
        </p:nvPicPr>
        <p:blipFill>
          <a:blip r:embed="rId2"/>
          <a:stretch>
            <a:fillRect/>
          </a:stretch>
        </p:blipFill>
        <p:spPr>
          <a:xfrm>
            <a:off x="739296" y="6420067"/>
            <a:ext cx="1033522" cy="437933"/>
          </a:xfrm>
          <a:prstGeom prst="rect">
            <a:avLst/>
          </a:prstGeom>
        </p:spPr>
      </p:pic>
      <p:sp>
        <p:nvSpPr>
          <p:cNvPr id="5" name="Textfeld 4">
            <a:extLst>
              <a:ext uri="{FF2B5EF4-FFF2-40B4-BE49-F238E27FC236}">
                <a16:creationId xmlns:a16="http://schemas.microsoft.com/office/drawing/2014/main" id="{FF562296-6F16-4DD1-50C1-51CF4DD084B5}"/>
              </a:ext>
            </a:extLst>
          </p:cNvPr>
          <p:cNvSpPr txBox="1"/>
          <p:nvPr/>
        </p:nvSpPr>
        <p:spPr>
          <a:xfrm>
            <a:off x="1716835" y="6431284"/>
            <a:ext cx="3191069" cy="415498"/>
          </a:xfrm>
          <a:prstGeom prst="rect">
            <a:avLst/>
          </a:prstGeom>
          <a:noFill/>
        </p:spPr>
        <p:txBody>
          <a:bodyPr wrap="square" rtlCol="0">
            <a:spAutoFit/>
          </a:bodyPr>
          <a:lstStyle/>
          <a:p>
            <a:r>
              <a:rPr lang="de-DE" sz="700" dirty="0"/>
              <a:t>Vielfalt und Inklusion II; Förderung des kooperativen Arbeitens/ Universität Leipzig (Henning, Groß, Klaus, Weber) ist lizenziert unter </a:t>
            </a:r>
            <a:r>
              <a:rPr lang="de-DE" sz="700" dirty="0" err="1"/>
              <a:t>CreativeCommons</a:t>
            </a:r>
            <a:r>
              <a:rPr lang="de-DE" sz="700" dirty="0"/>
              <a:t> Namensnennung – Weitergabe unter gleichen Bedingungen 4.0 Lizenz</a:t>
            </a:r>
          </a:p>
        </p:txBody>
      </p:sp>
    </p:spTree>
    <p:extLst>
      <p:ext uri="{BB962C8B-B14F-4D97-AF65-F5344CB8AC3E}">
        <p14:creationId xmlns:p14="http://schemas.microsoft.com/office/powerpoint/2010/main" val="183578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31F6C-056B-FE0D-44B4-976869B20B74}"/>
              </a:ext>
            </a:extLst>
          </p:cNvPr>
          <p:cNvSpPr>
            <a:spLocks noGrp="1"/>
          </p:cNvSpPr>
          <p:nvPr>
            <p:ph type="title"/>
          </p:nvPr>
        </p:nvSpPr>
        <p:spPr>
          <a:xfrm>
            <a:off x="1371600" y="685800"/>
            <a:ext cx="9601200" cy="1450910"/>
          </a:xfrm>
        </p:spPr>
        <p:txBody>
          <a:bodyPr/>
          <a:lstStyle/>
          <a:p>
            <a:pPr algn="ctr"/>
            <a:r>
              <a:rPr lang="de-DE" dirty="0"/>
              <a:t>Material Station „Die Gläserne Wand“</a:t>
            </a:r>
          </a:p>
        </p:txBody>
      </p:sp>
      <p:pic>
        <p:nvPicPr>
          <p:cNvPr id="5" name="Inhaltsplatzhalter 4">
            <a:extLst>
              <a:ext uri="{FF2B5EF4-FFF2-40B4-BE49-F238E27FC236}">
                <a16:creationId xmlns:a16="http://schemas.microsoft.com/office/drawing/2014/main" id="{DCD77AE4-E004-C7B6-82E0-74EBEEF70766}"/>
              </a:ext>
            </a:extLst>
          </p:cNvPr>
          <p:cNvPicPr>
            <a:picLocks noGrp="1" noChangeAspect="1"/>
          </p:cNvPicPr>
          <p:nvPr>
            <p:ph idx="1"/>
          </p:nvPr>
        </p:nvPicPr>
        <p:blipFill>
          <a:blip r:embed="rId2"/>
          <a:stretch>
            <a:fillRect/>
          </a:stretch>
        </p:blipFill>
        <p:spPr>
          <a:xfrm>
            <a:off x="1371599" y="2286000"/>
            <a:ext cx="9601199" cy="4292082"/>
          </a:xfrm>
          <a:prstGeom prst="rect">
            <a:avLst/>
          </a:prstGeom>
        </p:spPr>
      </p:pic>
      <p:sp>
        <p:nvSpPr>
          <p:cNvPr id="4" name="Textfeld 3">
            <a:extLst>
              <a:ext uri="{FF2B5EF4-FFF2-40B4-BE49-F238E27FC236}">
                <a16:creationId xmlns:a16="http://schemas.microsoft.com/office/drawing/2014/main" id="{D3DA340A-B95A-C3FD-5D17-7F1C83348BAD}"/>
              </a:ext>
            </a:extLst>
          </p:cNvPr>
          <p:cNvSpPr txBox="1"/>
          <p:nvPr/>
        </p:nvSpPr>
        <p:spPr>
          <a:xfrm>
            <a:off x="3048778" y="3244334"/>
            <a:ext cx="6097554" cy="369332"/>
          </a:xfrm>
          <a:prstGeom prst="rect">
            <a:avLst/>
          </a:prstGeom>
          <a:noFill/>
        </p:spPr>
        <p:txBody>
          <a:bodyPr wrap="square">
            <a:spAutoFit/>
          </a:bodyPr>
          <a:lstStyle/>
          <a:p>
            <a:r>
              <a:rPr lang="de-DE" dirty="0"/>
              <a:t> </a:t>
            </a:r>
          </a:p>
        </p:txBody>
      </p:sp>
      <p:pic>
        <p:nvPicPr>
          <p:cNvPr id="4102" name="Picture 6">
            <a:extLst>
              <a:ext uri="{FF2B5EF4-FFF2-40B4-BE49-F238E27FC236}">
                <a16:creationId xmlns:a16="http://schemas.microsoft.com/office/drawing/2014/main" id="{5F37A508-582F-5F59-8F82-591B8C9B4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00" y="6462507"/>
            <a:ext cx="897603" cy="38044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88B131C6-74F1-B07A-ECEC-2E06EDAE7DEF}"/>
              </a:ext>
            </a:extLst>
          </p:cNvPr>
          <p:cNvSpPr txBox="1"/>
          <p:nvPr/>
        </p:nvSpPr>
        <p:spPr>
          <a:xfrm>
            <a:off x="1668003" y="6444978"/>
            <a:ext cx="3045668" cy="415498"/>
          </a:xfrm>
          <a:prstGeom prst="rect">
            <a:avLst/>
          </a:prstGeom>
          <a:noFill/>
        </p:spPr>
        <p:txBody>
          <a:bodyPr wrap="square" rtlCol="0">
            <a:spAutoFit/>
          </a:bodyPr>
          <a:lstStyle/>
          <a:p>
            <a:r>
              <a:rPr lang="de-DE" sz="700" dirty="0"/>
              <a:t>Vielfalt und Inklusion II; Förderung des kooperativen Arbeitens/ Universität Leipzig (Henning, Groß, Klaus, Weber) ist lizenziert unter </a:t>
            </a:r>
            <a:r>
              <a:rPr lang="de-DE" sz="700" dirty="0" err="1"/>
              <a:t>CreativeCommons</a:t>
            </a:r>
            <a:r>
              <a:rPr lang="de-DE" sz="700" dirty="0"/>
              <a:t> Namensnennung – Weitergabe unter gleichen Bedingungen 4.0 Lizenz</a:t>
            </a:r>
          </a:p>
        </p:txBody>
      </p:sp>
    </p:spTree>
    <p:extLst>
      <p:ext uri="{BB962C8B-B14F-4D97-AF65-F5344CB8AC3E}">
        <p14:creationId xmlns:p14="http://schemas.microsoft.com/office/powerpoint/2010/main" val="63933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D2162-E2CF-3720-984F-482A13293D0B}"/>
              </a:ext>
            </a:extLst>
          </p:cNvPr>
          <p:cNvSpPr>
            <a:spLocks noGrp="1"/>
          </p:cNvSpPr>
          <p:nvPr>
            <p:ph type="title"/>
          </p:nvPr>
        </p:nvSpPr>
        <p:spPr/>
        <p:txBody>
          <a:bodyPr/>
          <a:lstStyle/>
          <a:p>
            <a:r>
              <a:rPr lang="de-DE" dirty="0">
                <a:latin typeface="Algerian" panose="04020705040A02060702" pitchFamily="82" charset="0"/>
              </a:rPr>
              <a:t>Aufbau</a:t>
            </a:r>
          </a:p>
        </p:txBody>
      </p:sp>
      <p:pic>
        <p:nvPicPr>
          <p:cNvPr id="5" name="Inhaltsplatzhalter 4">
            <a:extLst>
              <a:ext uri="{FF2B5EF4-FFF2-40B4-BE49-F238E27FC236}">
                <a16:creationId xmlns:a16="http://schemas.microsoft.com/office/drawing/2014/main" id="{04B0EB96-B71B-A010-8988-FA66F73BF9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5983" y="685800"/>
            <a:ext cx="7433388" cy="5575041"/>
          </a:xfrm>
        </p:spPr>
      </p:pic>
      <p:pic>
        <p:nvPicPr>
          <p:cNvPr id="6" name="Grafik 5">
            <a:extLst>
              <a:ext uri="{FF2B5EF4-FFF2-40B4-BE49-F238E27FC236}">
                <a16:creationId xmlns:a16="http://schemas.microsoft.com/office/drawing/2014/main" id="{CD7CDC59-6967-9D80-F085-F807E9A5E7EE}"/>
              </a:ext>
            </a:extLst>
          </p:cNvPr>
          <p:cNvPicPr>
            <a:picLocks noChangeAspect="1"/>
          </p:cNvPicPr>
          <p:nvPr/>
        </p:nvPicPr>
        <p:blipFill>
          <a:blip r:embed="rId3"/>
          <a:stretch>
            <a:fillRect/>
          </a:stretch>
        </p:blipFill>
        <p:spPr>
          <a:xfrm>
            <a:off x="757957" y="6351828"/>
            <a:ext cx="1014860" cy="430025"/>
          </a:xfrm>
          <a:prstGeom prst="rect">
            <a:avLst/>
          </a:prstGeom>
        </p:spPr>
      </p:pic>
      <p:sp>
        <p:nvSpPr>
          <p:cNvPr id="3" name="Textfeld 2">
            <a:extLst>
              <a:ext uri="{FF2B5EF4-FFF2-40B4-BE49-F238E27FC236}">
                <a16:creationId xmlns:a16="http://schemas.microsoft.com/office/drawing/2014/main" id="{0FDE2269-6F46-079E-D522-FC94E3DC4973}"/>
              </a:ext>
            </a:extLst>
          </p:cNvPr>
          <p:cNvSpPr txBox="1"/>
          <p:nvPr/>
        </p:nvSpPr>
        <p:spPr>
          <a:xfrm>
            <a:off x="1772816" y="6351828"/>
            <a:ext cx="2463281" cy="523220"/>
          </a:xfrm>
          <a:prstGeom prst="rect">
            <a:avLst/>
          </a:prstGeom>
          <a:noFill/>
        </p:spPr>
        <p:txBody>
          <a:bodyPr wrap="square" rtlCol="0">
            <a:spAutoFit/>
          </a:bodyPr>
          <a:lstStyle/>
          <a:p>
            <a:r>
              <a:rPr lang="de-DE" sz="700"/>
              <a:t>Vielfalt und Inklusion II; Förderung des kooperativen Arbeitens/ Universität Leipzig (Henning, Groß, Klaus, Weber) ist lizenziert unter CreativeCommons Namensnennung – Weitergabe unter gleichen Bedingungen 4.0 Lizenz</a:t>
            </a:r>
            <a:endParaRPr lang="de-DE" sz="700" dirty="0"/>
          </a:p>
        </p:txBody>
      </p:sp>
    </p:spTree>
    <p:extLst>
      <p:ext uri="{BB962C8B-B14F-4D97-AF65-F5344CB8AC3E}">
        <p14:creationId xmlns:p14="http://schemas.microsoft.com/office/powerpoint/2010/main" val="159049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FD279A-C7F5-ACFF-06C8-6A6C4083DD26}"/>
              </a:ext>
            </a:extLst>
          </p:cNvPr>
          <p:cNvSpPr>
            <a:spLocks noGrp="1"/>
          </p:cNvSpPr>
          <p:nvPr>
            <p:ph type="title"/>
          </p:nvPr>
        </p:nvSpPr>
        <p:spPr/>
        <p:txBody>
          <a:bodyPr/>
          <a:lstStyle/>
          <a:p>
            <a:pPr algn="ctr"/>
            <a:r>
              <a:rPr lang="de-DE" dirty="0"/>
              <a:t>Hinweise für die Lehrkraft – Station „Die Gläserne Wand“</a:t>
            </a:r>
          </a:p>
        </p:txBody>
      </p:sp>
      <p:sp>
        <p:nvSpPr>
          <p:cNvPr id="3" name="Inhaltsplatzhalter 2">
            <a:extLst>
              <a:ext uri="{FF2B5EF4-FFF2-40B4-BE49-F238E27FC236}">
                <a16:creationId xmlns:a16="http://schemas.microsoft.com/office/drawing/2014/main" id="{85F42A10-9B34-E1EF-096E-739FF312D2C7}"/>
              </a:ext>
            </a:extLst>
          </p:cNvPr>
          <p:cNvSpPr>
            <a:spLocks noGrp="1"/>
          </p:cNvSpPr>
          <p:nvPr>
            <p:ph idx="1"/>
          </p:nvPr>
        </p:nvSpPr>
        <p:spPr/>
        <p:txBody>
          <a:bodyPr>
            <a:normAutofit fontScale="92500" lnSpcReduction="20000"/>
          </a:bodyPr>
          <a:lstStyle/>
          <a:p>
            <a:pPr algn="just"/>
            <a:r>
              <a:rPr lang="de-DE" dirty="0"/>
              <a:t>Sorgen Sie dafür, dass die Varianten nicht von allen Schüler:innen gesehen werden, damit die Pantomime erraten werden.</a:t>
            </a:r>
          </a:p>
          <a:p>
            <a:pPr algn="just"/>
            <a:r>
              <a:rPr lang="de-DE" dirty="0"/>
              <a:t>Nutzen Sie für die Kacheln des Bilderrätsel Markierungen oder die Linien in der Turnhalle. Springseile tun es auch, achten Sie dabei auf geringe Abstände (Verletzungsgefahr/Rutschgefahr).</a:t>
            </a:r>
          </a:p>
          <a:p>
            <a:pPr marL="0" indent="0" algn="just">
              <a:buNone/>
            </a:pPr>
            <a:endParaRPr lang="de-DE" dirty="0"/>
          </a:p>
          <a:p>
            <a:pPr marL="0" indent="0" algn="just">
              <a:buNone/>
            </a:pPr>
            <a:r>
              <a:rPr lang="de-DE" b="1" u="sng" dirty="0"/>
              <a:t>Weitere Ideen:</a:t>
            </a:r>
          </a:p>
          <a:p>
            <a:pPr algn="just"/>
            <a:r>
              <a:rPr lang="de-DE" dirty="0"/>
              <a:t>Verändern Sie den Aufbauplan nach ihren Vorstellungen (Bilder, Anordnung…)</a:t>
            </a:r>
          </a:p>
          <a:p>
            <a:pPr algn="just"/>
            <a:r>
              <a:rPr lang="de-DE" dirty="0"/>
              <a:t>Nutzen Sie ihre Schüler:innen als Vorlage für die Bilder.</a:t>
            </a:r>
          </a:p>
          <a:p>
            <a:pPr algn="just"/>
            <a:r>
              <a:rPr lang="de-DE" dirty="0"/>
              <a:t>Aufgaben in Feldern (Basketball: Korbleger imitieren, Rückseite des Bildes auf dem </a:t>
            </a:r>
            <a:r>
              <a:rPr lang="de-DE" sz="2100" i="0" dirty="0"/>
              <a:t>Boden nutzen</a:t>
            </a:r>
            <a:r>
              <a:rPr lang="de-DE" dirty="0"/>
              <a:t>)</a:t>
            </a:r>
          </a:p>
        </p:txBody>
      </p:sp>
      <p:pic>
        <p:nvPicPr>
          <p:cNvPr id="3074" name="Picture 2">
            <a:extLst>
              <a:ext uri="{FF2B5EF4-FFF2-40B4-BE49-F238E27FC236}">
                <a16:creationId xmlns:a16="http://schemas.microsoft.com/office/drawing/2014/main" id="{700085D2-B4A0-0DC8-3525-B9B64279E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549" y="6368143"/>
            <a:ext cx="988814" cy="419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CB9F1A03-C6E5-0058-69B6-5EADA472B6E8}"/>
              </a:ext>
            </a:extLst>
          </p:cNvPr>
          <p:cNvSpPr txBox="1"/>
          <p:nvPr/>
        </p:nvSpPr>
        <p:spPr>
          <a:xfrm>
            <a:off x="1728363" y="6368143"/>
            <a:ext cx="3114225" cy="415498"/>
          </a:xfrm>
          <a:prstGeom prst="rect">
            <a:avLst/>
          </a:prstGeom>
          <a:noFill/>
        </p:spPr>
        <p:txBody>
          <a:bodyPr wrap="square" rtlCol="0">
            <a:spAutoFit/>
          </a:bodyPr>
          <a:lstStyle/>
          <a:p>
            <a:r>
              <a:rPr lang="de-DE" sz="700"/>
              <a:t>Vielfalt und Inklusion II; Förderung des kooperativen Arbeitens/ Universität Leipzig (Henning, Groß, Klaus, Weber) ist lizenziert unter CreativeCommons Namensnennung – Weitergabe unter gleichen Bedingungen 4.0 Lizenz</a:t>
            </a:r>
            <a:endParaRPr lang="de-DE" sz="700" dirty="0"/>
          </a:p>
        </p:txBody>
      </p:sp>
    </p:spTree>
    <p:extLst>
      <p:ext uri="{BB962C8B-B14F-4D97-AF65-F5344CB8AC3E}">
        <p14:creationId xmlns:p14="http://schemas.microsoft.com/office/powerpoint/2010/main" val="332356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FD25E-FFF2-DDC5-ED6A-242F7DA59B39}"/>
              </a:ext>
            </a:extLst>
          </p:cNvPr>
          <p:cNvSpPr>
            <a:spLocks noGrp="1"/>
          </p:cNvSpPr>
          <p:nvPr>
            <p:ph type="title"/>
          </p:nvPr>
        </p:nvSpPr>
        <p:spPr>
          <a:xfrm>
            <a:off x="1371600" y="685800"/>
            <a:ext cx="9601200" cy="777240"/>
          </a:xfrm>
        </p:spPr>
        <p:txBody>
          <a:bodyPr/>
          <a:lstStyle/>
          <a:p>
            <a:pPr algn="ctr"/>
            <a:r>
              <a:rPr lang="de-DE" u="sng" dirty="0">
                <a:latin typeface="Algerian" panose="04020705040A02060702" pitchFamily="82" charset="0"/>
              </a:rPr>
              <a:t>Giftige</a:t>
            </a:r>
            <a:r>
              <a:rPr lang="de-DE" u="sng" dirty="0"/>
              <a:t> </a:t>
            </a:r>
            <a:r>
              <a:rPr lang="de-DE" u="sng" dirty="0">
                <a:latin typeface="Algerian" panose="04020705040A02060702" pitchFamily="82" charset="0"/>
              </a:rPr>
              <a:t>Ballon-Pflanzen</a:t>
            </a:r>
          </a:p>
        </p:txBody>
      </p:sp>
      <p:sp>
        <p:nvSpPr>
          <p:cNvPr id="3" name="Inhaltsplatzhalter 2">
            <a:extLst>
              <a:ext uri="{FF2B5EF4-FFF2-40B4-BE49-F238E27FC236}">
                <a16:creationId xmlns:a16="http://schemas.microsoft.com/office/drawing/2014/main" id="{C82D305C-C2E1-806C-BE4F-1BEFC214448D}"/>
              </a:ext>
            </a:extLst>
          </p:cNvPr>
          <p:cNvSpPr>
            <a:spLocks noGrp="1"/>
          </p:cNvSpPr>
          <p:nvPr>
            <p:ph idx="1"/>
          </p:nvPr>
        </p:nvSpPr>
        <p:spPr>
          <a:xfrm>
            <a:off x="1371600" y="1508760"/>
            <a:ext cx="9883833" cy="2718262"/>
          </a:xfrm>
        </p:spPr>
        <p:txBody>
          <a:bodyPr/>
          <a:lstStyle/>
          <a:p>
            <a:pPr marL="0" indent="0" algn="just" rtl="0" fontAlgn="base">
              <a:buNone/>
            </a:pPr>
            <a:r>
              <a:rPr lang="de-DE" b="1" i="1" u="none" strike="noStrike" dirty="0">
                <a:solidFill>
                  <a:srgbClr val="191B0E"/>
                </a:solidFill>
                <a:effectLst/>
                <a:latin typeface="Franklin Gothic Book" panose="020B0503020102020204" pitchFamily="34" charset="0"/>
              </a:rPr>
              <a:t>Entkomme dem Gift!</a:t>
            </a:r>
            <a:r>
              <a:rPr lang="en-US" b="0" i="0" dirty="0">
                <a:solidFill>
                  <a:srgbClr val="000000"/>
                </a:solidFill>
                <a:effectLst/>
                <a:latin typeface="Franklin Gothic Book" panose="020B0503020102020204" pitchFamily="34" charset="0"/>
              </a:rPr>
              <a:t>​</a:t>
            </a:r>
            <a:endParaRPr lang="en-US" b="0" i="0" dirty="0">
              <a:solidFill>
                <a:srgbClr val="000000"/>
              </a:solidFill>
              <a:effectLst/>
              <a:latin typeface="Segoe UI" panose="020B0502040204020203" pitchFamily="34" charset="0"/>
            </a:endParaRPr>
          </a:p>
          <a:p>
            <a:pPr marL="0" indent="0" algn="just" rtl="0" fontAlgn="base">
              <a:buNone/>
            </a:pPr>
            <a:r>
              <a:rPr lang="de-DE" b="1" i="1" u="none" strike="noStrike" dirty="0">
                <a:solidFill>
                  <a:srgbClr val="191B0E"/>
                </a:solidFill>
                <a:effectLst/>
                <a:latin typeface="Franklin Gothic Book" panose="020B0503020102020204" pitchFamily="34" charset="0"/>
              </a:rPr>
              <a:t>Die vor dir liegenden Ballonpflanzen sind giftig und dürfen weder berührt, noch ihre giftigen Dämpfe in deine Augen steigen. Nutze das Tuch, um deine Augen zu verbinden. Dein(e) Partner(in) verschiebt nun die Pfeile und überlegt sich einen Weg. Sie/er darf dir nur mit Worten erklären, wie du dich durch die Ballon-Pflanzen (Bälle) schlängeln kannst, ohne sie zu berühren. Berührst du eine mit deinem Körper, bist du für 5 Sekunden gelähmt und musst im "Freeze" bleiben.</a:t>
            </a:r>
            <a:r>
              <a:rPr lang="en-US" b="0" i="0" dirty="0">
                <a:solidFill>
                  <a:srgbClr val="000000"/>
                </a:solidFill>
                <a:effectLst/>
                <a:latin typeface="Franklin Gothic Book" panose="020B0503020102020204" pitchFamily="34" charset="0"/>
              </a:rPr>
              <a:t>​</a:t>
            </a:r>
            <a:endParaRPr lang="en-US" b="0" i="0" dirty="0">
              <a:solidFill>
                <a:srgbClr val="000000"/>
              </a:solidFill>
              <a:effectLst/>
              <a:latin typeface="Segoe UI" panose="020B0502040204020203" pitchFamily="34" charset="0"/>
            </a:endParaRPr>
          </a:p>
          <a:p>
            <a:pPr marL="0" indent="0" algn="just" rtl="0" fontAlgn="base">
              <a:buNone/>
            </a:pPr>
            <a:r>
              <a:rPr lang="de-DE" b="1" i="1" u="none" strike="noStrike" dirty="0">
                <a:solidFill>
                  <a:srgbClr val="191B0E"/>
                </a:solidFill>
                <a:effectLst/>
                <a:latin typeface="Franklin Gothic Book" panose="020B0503020102020204" pitchFamily="34" charset="0"/>
              </a:rPr>
              <a:t>Erreicht das Ziel, bis die Dschungelmusik stoppt.</a:t>
            </a:r>
            <a:endParaRPr lang="en-US" b="0" i="0" dirty="0">
              <a:solidFill>
                <a:srgbClr val="000000"/>
              </a:solidFill>
              <a:effectLst/>
              <a:latin typeface="Segoe UI" panose="020B0502040204020203" pitchFamily="34" charset="0"/>
            </a:endParaRPr>
          </a:p>
          <a:p>
            <a:pPr marL="0" indent="0">
              <a:buNone/>
            </a:pPr>
            <a:endParaRPr lang="de-DE" dirty="0"/>
          </a:p>
        </p:txBody>
      </p:sp>
      <p:sp>
        <p:nvSpPr>
          <p:cNvPr id="4" name="Textfeld 3">
            <a:extLst>
              <a:ext uri="{FF2B5EF4-FFF2-40B4-BE49-F238E27FC236}">
                <a16:creationId xmlns:a16="http://schemas.microsoft.com/office/drawing/2014/main" id="{E295A2FA-3F2A-B9C1-51D4-1756D8303A6D}"/>
              </a:ext>
            </a:extLst>
          </p:cNvPr>
          <p:cNvSpPr txBox="1"/>
          <p:nvPr/>
        </p:nvSpPr>
        <p:spPr>
          <a:xfrm>
            <a:off x="1371600" y="4544008"/>
            <a:ext cx="5691673" cy="954107"/>
          </a:xfrm>
          <a:prstGeom prst="rect">
            <a:avLst/>
          </a:prstGeom>
          <a:noFill/>
        </p:spPr>
        <p:txBody>
          <a:bodyPr wrap="square" rtlCol="0">
            <a:spAutoFit/>
          </a:bodyPr>
          <a:lstStyle/>
          <a:p>
            <a:r>
              <a:rPr lang="de-DE" sz="1400" b="1" u="sng" dirty="0"/>
              <a:t>Materialien:​</a:t>
            </a:r>
          </a:p>
          <a:p>
            <a:pPr marL="285750" indent="-285750">
              <a:buFont typeface="Arial" panose="020B0604020202020204" pitchFamily="34" charset="0"/>
              <a:buChar char="•"/>
            </a:pPr>
            <a:r>
              <a:rPr lang="de-DE" sz="1400" dirty="0"/>
              <a:t>verschiedene Bälle, Tuch, verschiebbare Pfeile oder Striche  zur Wegmarkierung (rutschfest)​</a:t>
            </a:r>
          </a:p>
          <a:p>
            <a:pPr marL="285750" indent="-285750">
              <a:buFont typeface="Arial" panose="020B0604020202020204" pitchFamily="34" charset="0"/>
              <a:buChar char="•"/>
            </a:pPr>
            <a:r>
              <a:rPr lang="de-DE" sz="1400" dirty="0"/>
              <a:t>Sichtschutzmasken</a:t>
            </a:r>
          </a:p>
        </p:txBody>
      </p:sp>
      <p:pic>
        <p:nvPicPr>
          <p:cNvPr id="1026" name="Picture 2">
            <a:extLst>
              <a:ext uri="{FF2B5EF4-FFF2-40B4-BE49-F238E27FC236}">
                <a16:creationId xmlns:a16="http://schemas.microsoft.com/office/drawing/2014/main" id="{13B407EC-0AB1-4553-E668-B73A2077A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516" y="4227022"/>
            <a:ext cx="2714625"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0F35B6A-7902-537F-44C1-0B9C1F50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733" y="3597073"/>
            <a:ext cx="2933700" cy="2847975"/>
          </a:xfrm>
          <a:prstGeom prst="rect">
            <a:avLst/>
          </a:prstGeom>
          <a:noFill/>
          <a:extLst>
            <a:ext uri="{909E8E84-426E-40DD-AFC4-6F175D3DCCD1}">
              <a14:hiddenFill xmlns:a14="http://schemas.microsoft.com/office/drawing/2010/main">
                <a:solidFill>
                  <a:srgbClr val="FFFFFF"/>
                </a:solidFill>
              </a14:hiddenFill>
            </a:ext>
          </a:extLst>
        </p:spPr>
      </p:pic>
      <p:sp>
        <p:nvSpPr>
          <p:cNvPr id="5" name="Pfeil: nach rechts 4">
            <a:extLst>
              <a:ext uri="{FF2B5EF4-FFF2-40B4-BE49-F238E27FC236}">
                <a16:creationId xmlns:a16="http://schemas.microsoft.com/office/drawing/2014/main" id="{843619E0-A561-85E9-65E4-34D30DC2CBE6}"/>
              </a:ext>
            </a:extLst>
          </p:cNvPr>
          <p:cNvSpPr/>
          <p:nvPr/>
        </p:nvSpPr>
        <p:spPr>
          <a:xfrm rot="1686063">
            <a:off x="6708710" y="5141167"/>
            <a:ext cx="494523" cy="35694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Pfeil: nach rechts 5">
            <a:extLst>
              <a:ext uri="{FF2B5EF4-FFF2-40B4-BE49-F238E27FC236}">
                <a16:creationId xmlns:a16="http://schemas.microsoft.com/office/drawing/2014/main" id="{592FBE1F-7B62-4173-88FD-AED2C2468749}"/>
              </a:ext>
            </a:extLst>
          </p:cNvPr>
          <p:cNvSpPr/>
          <p:nvPr/>
        </p:nvSpPr>
        <p:spPr>
          <a:xfrm rot="1686063">
            <a:off x="7974756" y="5731540"/>
            <a:ext cx="494523" cy="35694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7" name="Grafik 6">
            <a:extLst>
              <a:ext uri="{FF2B5EF4-FFF2-40B4-BE49-F238E27FC236}">
                <a16:creationId xmlns:a16="http://schemas.microsoft.com/office/drawing/2014/main" id="{E12A758F-E557-3D5B-8824-0A791B3E7690}"/>
              </a:ext>
            </a:extLst>
          </p:cNvPr>
          <p:cNvPicPr>
            <a:picLocks noChangeAspect="1"/>
          </p:cNvPicPr>
          <p:nvPr/>
        </p:nvPicPr>
        <p:blipFill>
          <a:blip r:embed="rId4"/>
          <a:stretch>
            <a:fillRect/>
          </a:stretch>
        </p:blipFill>
        <p:spPr>
          <a:xfrm rot="14175408">
            <a:off x="8806291" y="5470845"/>
            <a:ext cx="530398" cy="445047"/>
          </a:xfrm>
          <a:prstGeom prst="rect">
            <a:avLst/>
          </a:prstGeom>
        </p:spPr>
      </p:pic>
      <p:pic>
        <p:nvPicPr>
          <p:cNvPr id="8" name="Grafik 7">
            <a:extLst>
              <a:ext uri="{FF2B5EF4-FFF2-40B4-BE49-F238E27FC236}">
                <a16:creationId xmlns:a16="http://schemas.microsoft.com/office/drawing/2014/main" id="{F6E0A553-8DDA-8DFD-2758-C0199B918660}"/>
              </a:ext>
            </a:extLst>
          </p:cNvPr>
          <p:cNvPicPr>
            <a:picLocks noChangeAspect="1"/>
          </p:cNvPicPr>
          <p:nvPr/>
        </p:nvPicPr>
        <p:blipFill>
          <a:blip r:embed="rId4"/>
          <a:stretch>
            <a:fillRect/>
          </a:stretch>
        </p:blipFill>
        <p:spPr>
          <a:xfrm rot="18183802">
            <a:off x="9138637" y="5060408"/>
            <a:ext cx="530398" cy="445047"/>
          </a:xfrm>
          <a:prstGeom prst="rect">
            <a:avLst/>
          </a:prstGeom>
        </p:spPr>
      </p:pic>
      <p:pic>
        <p:nvPicPr>
          <p:cNvPr id="9" name="Grafik 8">
            <a:extLst>
              <a:ext uri="{FF2B5EF4-FFF2-40B4-BE49-F238E27FC236}">
                <a16:creationId xmlns:a16="http://schemas.microsoft.com/office/drawing/2014/main" id="{BD1A100A-944B-913B-ED5E-8BF5DBEBF5C2}"/>
              </a:ext>
            </a:extLst>
          </p:cNvPr>
          <p:cNvPicPr>
            <a:picLocks noChangeAspect="1"/>
          </p:cNvPicPr>
          <p:nvPr/>
        </p:nvPicPr>
        <p:blipFill>
          <a:blip r:embed="rId4"/>
          <a:stretch>
            <a:fillRect/>
          </a:stretch>
        </p:blipFill>
        <p:spPr>
          <a:xfrm rot="878234">
            <a:off x="9898850" y="5275591"/>
            <a:ext cx="530398" cy="445047"/>
          </a:xfrm>
          <a:prstGeom prst="rect">
            <a:avLst/>
          </a:prstGeom>
        </p:spPr>
      </p:pic>
      <p:pic>
        <p:nvPicPr>
          <p:cNvPr id="1032" name="Picture 8">
            <a:extLst>
              <a:ext uri="{FF2B5EF4-FFF2-40B4-BE49-F238E27FC236}">
                <a16:creationId xmlns:a16="http://schemas.microsoft.com/office/drawing/2014/main" id="{8C288DDE-C1CE-0D3E-5B3E-90C07CEE3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741" y="6425943"/>
            <a:ext cx="836248" cy="354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3C6EA0A2-1E12-0DAE-B6AA-A87287ACEF92}"/>
              </a:ext>
            </a:extLst>
          </p:cNvPr>
          <p:cNvSpPr txBox="1"/>
          <p:nvPr/>
        </p:nvSpPr>
        <p:spPr>
          <a:xfrm>
            <a:off x="1563895" y="6425943"/>
            <a:ext cx="3032449" cy="415498"/>
          </a:xfrm>
          <a:prstGeom prst="rect">
            <a:avLst/>
          </a:prstGeom>
          <a:noFill/>
        </p:spPr>
        <p:txBody>
          <a:bodyPr wrap="square" rtlCol="0">
            <a:spAutoFit/>
          </a:bodyPr>
          <a:lstStyle/>
          <a:p>
            <a:r>
              <a:rPr lang="de-DE" sz="700" dirty="0"/>
              <a:t>Vielfalt und Inklusion II; Förderung des kooperativen Arbeitens/ Universität Leipzig (Henning, Groß, Klaus, Weber) ist lizenziert unter </a:t>
            </a:r>
            <a:r>
              <a:rPr lang="de-DE" sz="700" dirty="0" err="1"/>
              <a:t>CreativeCommons</a:t>
            </a:r>
            <a:r>
              <a:rPr lang="de-DE" sz="700" dirty="0"/>
              <a:t> Namensnennung – Weitergabe unter gleichen Bedingungen 4.0 Lizenz</a:t>
            </a:r>
          </a:p>
        </p:txBody>
      </p:sp>
    </p:spTree>
    <p:extLst>
      <p:ext uri="{BB962C8B-B14F-4D97-AF65-F5344CB8AC3E}">
        <p14:creationId xmlns:p14="http://schemas.microsoft.com/office/powerpoint/2010/main" val="280102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BE9B-4D68-0AAB-F2D0-15B0A6AF1604}"/>
              </a:ext>
            </a:extLst>
          </p:cNvPr>
          <p:cNvSpPr>
            <a:spLocks noGrp="1"/>
          </p:cNvSpPr>
          <p:nvPr>
            <p:ph type="title"/>
          </p:nvPr>
        </p:nvSpPr>
        <p:spPr/>
        <p:txBody>
          <a:bodyPr/>
          <a:lstStyle/>
          <a:p>
            <a:r>
              <a:rPr lang="de-DE" dirty="0">
                <a:latin typeface="Algerian" panose="04020705040A02060702" pitchFamily="82" charset="0"/>
              </a:rPr>
              <a:t>Aufbau</a:t>
            </a:r>
          </a:p>
        </p:txBody>
      </p:sp>
      <p:pic>
        <p:nvPicPr>
          <p:cNvPr id="2050" name="Picture 2">
            <a:extLst>
              <a:ext uri="{FF2B5EF4-FFF2-40B4-BE49-F238E27FC236}">
                <a16:creationId xmlns:a16="http://schemas.microsoft.com/office/drawing/2014/main" id="{77EFF025-AC8E-8F80-8458-463EE146F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9605" y="796217"/>
            <a:ext cx="7027938" cy="55050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571A7F8-8498-DB77-3825-4582690DC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10" y="6359594"/>
            <a:ext cx="1010816" cy="428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CBD6C84-557A-4966-3E8B-4959AB3F4DDE}"/>
              </a:ext>
            </a:extLst>
          </p:cNvPr>
          <p:cNvSpPr txBox="1"/>
          <p:nvPr/>
        </p:nvSpPr>
        <p:spPr>
          <a:xfrm>
            <a:off x="1744826" y="6372521"/>
            <a:ext cx="3043362" cy="415498"/>
          </a:xfrm>
          <a:prstGeom prst="rect">
            <a:avLst/>
          </a:prstGeom>
          <a:noFill/>
        </p:spPr>
        <p:txBody>
          <a:bodyPr wrap="square" rtlCol="0">
            <a:spAutoFit/>
          </a:bodyPr>
          <a:lstStyle/>
          <a:p>
            <a:r>
              <a:rPr lang="de-DE" sz="700" dirty="0"/>
              <a:t>Vielfalt und Inklusion II; Förderung des kooperativen Arbeitens/ Universität Leipzig (Henning, Groß, Klaus, Weber) ist lizenziert unter </a:t>
            </a:r>
            <a:r>
              <a:rPr lang="de-DE" sz="700" dirty="0" err="1"/>
              <a:t>CreativeCommons</a:t>
            </a:r>
            <a:r>
              <a:rPr lang="de-DE" sz="700" dirty="0"/>
              <a:t> Namensnennung – Weitergabe unter gleichen Bedingungen 4.0 Lizenz</a:t>
            </a:r>
          </a:p>
        </p:txBody>
      </p:sp>
    </p:spTree>
    <p:extLst>
      <p:ext uri="{BB962C8B-B14F-4D97-AF65-F5344CB8AC3E}">
        <p14:creationId xmlns:p14="http://schemas.microsoft.com/office/powerpoint/2010/main" val="164871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527F0-99E5-5FA4-6D3C-27A3A4E2D669}"/>
              </a:ext>
            </a:extLst>
          </p:cNvPr>
          <p:cNvSpPr>
            <a:spLocks noGrp="1"/>
          </p:cNvSpPr>
          <p:nvPr>
            <p:ph type="title"/>
          </p:nvPr>
        </p:nvSpPr>
        <p:spPr/>
        <p:txBody>
          <a:bodyPr>
            <a:normAutofit fontScale="90000"/>
          </a:bodyPr>
          <a:lstStyle/>
          <a:p>
            <a:pPr algn="ctr"/>
            <a:r>
              <a:rPr lang="de-DE" b="0" i="0" u="none" strike="noStrike" dirty="0">
                <a:solidFill>
                  <a:srgbClr val="191B0E"/>
                </a:solidFill>
                <a:effectLst/>
                <a:latin typeface="Algerian" panose="04020705040A02060702" pitchFamily="82" charset="0"/>
              </a:rPr>
              <a:t>Hinweise für die Lehrkraft – Station "Giftige Ballon-Pflanzen"</a:t>
            </a:r>
            <a:r>
              <a:rPr lang="de-DE" b="0" i="0" dirty="0">
                <a:solidFill>
                  <a:srgbClr val="000000"/>
                </a:solidFill>
                <a:effectLst/>
                <a:latin typeface="Algerian" panose="04020705040A02060702" pitchFamily="82" charset="0"/>
              </a:rPr>
              <a:t>​</a:t>
            </a:r>
            <a:endParaRPr lang="de-DE" dirty="0">
              <a:latin typeface="Algerian" panose="04020705040A02060702" pitchFamily="82" charset="0"/>
            </a:endParaRPr>
          </a:p>
        </p:txBody>
      </p:sp>
      <p:sp>
        <p:nvSpPr>
          <p:cNvPr id="3" name="Inhaltsplatzhalter 2">
            <a:extLst>
              <a:ext uri="{FF2B5EF4-FFF2-40B4-BE49-F238E27FC236}">
                <a16:creationId xmlns:a16="http://schemas.microsoft.com/office/drawing/2014/main" id="{DAE543F3-06A6-76D4-32A0-0ECA09D5042E}"/>
              </a:ext>
            </a:extLst>
          </p:cNvPr>
          <p:cNvSpPr>
            <a:spLocks noGrp="1"/>
          </p:cNvSpPr>
          <p:nvPr>
            <p:ph idx="1"/>
          </p:nvPr>
        </p:nvSpPr>
        <p:spPr/>
        <p:txBody>
          <a:bodyPr>
            <a:normAutofit fontScale="92500" lnSpcReduction="10000"/>
          </a:bodyPr>
          <a:lstStyle/>
          <a:p>
            <a:pPr algn="just" fontAlgn="base"/>
            <a:r>
              <a:rPr lang="de-DE" sz="1900" b="0" i="0" u="none" strike="noStrike" dirty="0">
                <a:solidFill>
                  <a:srgbClr val="000000"/>
                </a:solidFill>
                <a:effectLst/>
                <a:latin typeface="Franklin Gothic Book" panose="020B0503020102020204" pitchFamily="34" charset="0"/>
              </a:rPr>
              <a:t>Die Station sollte im Vorfeld durchdacht aufgebaut werden. Als Begrenzung für das "Ballon-Pflanzen-Feld" eignen sich Bodenmarkierungen. Steht wenig Platz zur Verfügung, könnte man die Bälle zudem in leere Kreppbandrollen stellen, sodass sie nicht so häufig wegrollen.</a:t>
            </a:r>
            <a:r>
              <a:rPr lang="en-US" sz="1900" b="0" i="0" dirty="0">
                <a:solidFill>
                  <a:srgbClr val="000000"/>
                </a:solidFill>
                <a:effectLst/>
                <a:latin typeface="Franklin Gothic Book" panose="020B0503020102020204" pitchFamily="34" charset="0"/>
              </a:rPr>
              <a:t>​</a:t>
            </a:r>
            <a:endParaRPr lang="en-US" sz="1900" b="0" i="0" dirty="0">
              <a:solidFill>
                <a:srgbClr val="000000"/>
              </a:solidFill>
              <a:effectLst/>
              <a:latin typeface="Arial" panose="020B0604020202020204" pitchFamily="34" charset="0"/>
            </a:endParaRPr>
          </a:p>
          <a:p>
            <a:pPr algn="just" fontAlgn="base"/>
            <a:r>
              <a:rPr lang="de-DE" sz="1900" b="0" i="0" u="none" strike="noStrike" dirty="0">
                <a:solidFill>
                  <a:srgbClr val="000000"/>
                </a:solidFill>
                <a:effectLst/>
                <a:latin typeface="Franklin Gothic Book" panose="020B0503020102020204" pitchFamily="34" charset="0"/>
              </a:rPr>
              <a:t>Beim Legen des Weges sollte darauf geachtet werden, dass der Partner die Augen wirklich  verschlossen hat. Es können auch zwei Paare gleichzeitig durch den Ballon-Pflanzen-</a:t>
            </a:r>
            <a:r>
              <a:rPr lang="de-DE" sz="1900" b="0" i="0" u="none" strike="noStrike" dirty="0" err="1">
                <a:solidFill>
                  <a:srgbClr val="000000"/>
                </a:solidFill>
                <a:effectLst/>
                <a:latin typeface="Franklin Gothic Book" panose="020B0503020102020204" pitchFamily="34" charset="0"/>
              </a:rPr>
              <a:t>Parcour</a:t>
            </a:r>
            <a:r>
              <a:rPr lang="de-DE" sz="1900" b="0" i="0" u="none" strike="noStrike" dirty="0">
                <a:solidFill>
                  <a:srgbClr val="000000"/>
                </a:solidFill>
                <a:effectLst/>
                <a:latin typeface="Franklin Gothic Book" panose="020B0503020102020204" pitchFamily="34" charset="0"/>
              </a:rPr>
              <a:t> laufen.</a:t>
            </a:r>
            <a:endParaRPr lang="en-US" sz="1900" b="0" i="0" dirty="0">
              <a:solidFill>
                <a:srgbClr val="000000"/>
              </a:solidFill>
              <a:effectLst/>
              <a:latin typeface="Arial" panose="020B0604020202020204" pitchFamily="34" charset="0"/>
            </a:endParaRPr>
          </a:p>
          <a:p>
            <a:pPr marL="0" indent="0" algn="just" rtl="0" fontAlgn="base">
              <a:buNone/>
            </a:pPr>
            <a:r>
              <a:rPr lang="de-DE" b="1" i="0" u="sng" dirty="0">
                <a:solidFill>
                  <a:srgbClr val="000000"/>
                </a:solidFill>
                <a:effectLst/>
                <a:latin typeface="Franklin Gothic Book" panose="020B0503020102020204" pitchFamily="34" charset="0"/>
              </a:rPr>
              <a:t>Weitere Ideen:</a:t>
            </a:r>
            <a:r>
              <a:rPr lang="en-US" b="0" i="0" dirty="0">
                <a:solidFill>
                  <a:srgbClr val="000000"/>
                </a:solidFill>
                <a:effectLst/>
                <a:latin typeface="Franklin Gothic Book" panose="020B0503020102020204" pitchFamily="34" charset="0"/>
              </a:rPr>
              <a:t>​</a:t>
            </a:r>
            <a:endParaRPr lang="en-US" b="0" i="0" dirty="0">
              <a:solidFill>
                <a:srgbClr val="000000"/>
              </a:solidFill>
              <a:effectLst/>
              <a:latin typeface="Segoe UI" panose="020B0502040204020203" pitchFamily="34" charset="0"/>
            </a:endParaRPr>
          </a:p>
          <a:p>
            <a:pPr algn="just" fontAlgn="base"/>
            <a:r>
              <a:rPr lang="de-DE" sz="1700" b="0" i="0" u="none" strike="noStrike" dirty="0">
                <a:solidFill>
                  <a:srgbClr val="000000"/>
                </a:solidFill>
                <a:effectLst/>
                <a:latin typeface="Franklin Gothic Book" panose="020B0503020102020204" pitchFamily="34" charset="0"/>
              </a:rPr>
              <a:t>Anzahl der Bälle minimieren/maximieren, um unterschiedliche Schwierigkeitsgrade zu ermöglichen</a:t>
            </a:r>
            <a:r>
              <a:rPr lang="en-US" sz="1700" b="0" i="0" dirty="0">
                <a:solidFill>
                  <a:srgbClr val="000000"/>
                </a:solidFill>
                <a:effectLst/>
                <a:latin typeface="Franklin Gothic Book" panose="020B0503020102020204" pitchFamily="34" charset="0"/>
              </a:rPr>
              <a:t>​</a:t>
            </a:r>
            <a:endParaRPr lang="en-US" sz="1700" b="0" i="0" dirty="0">
              <a:solidFill>
                <a:srgbClr val="000000"/>
              </a:solidFill>
              <a:effectLst/>
              <a:latin typeface="Segoe UI" panose="020B0502040204020203" pitchFamily="34" charset="0"/>
            </a:endParaRPr>
          </a:p>
          <a:p>
            <a:pPr algn="just" fontAlgn="base"/>
            <a:r>
              <a:rPr lang="de-DE" sz="1700" b="0" i="0" u="none" strike="noStrike" dirty="0">
                <a:solidFill>
                  <a:srgbClr val="000000"/>
                </a:solidFill>
                <a:effectLst/>
                <a:latin typeface="Franklin Gothic Book" panose="020B0503020102020204" pitchFamily="34" charset="0"/>
              </a:rPr>
              <a:t>Bewegungsaufgabe statt Lähmung für höhere Aktivität</a:t>
            </a:r>
            <a:r>
              <a:rPr lang="en-US" sz="1700" b="0" i="0" dirty="0">
                <a:solidFill>
                  <a:srgbClr val="000000"/>
                </a:solidFill>
                <a:effectLst/>
                <a:latin typeface="Franklin Gothic Book" panose="020B0503020102020204" pitchFamily="34" charset="0"/>
              </a:rPr>
              <a:t>​</a:t>
            </a:r>
            <a:endParaRPr lang="en-US" sz="1700" b="0" i="0" dirty="0">
              <a:solidFill>
                <a:srgbClr val="000000"/>
              </a:solidFill>
              <a:effectLst/>
              <a:latin typeface="Segoe UI" panose="020B0502040204020203" pitchFamily="34" charset="0"/>
            </a:endParaRPr>
          </a:p>
          <a:p>
            <a:pPr algn="just" fontAlgn="base"/>
            <a:r>
              <a:rPr lang="de-DE" sz="1700" b="0" i="0" u="none" strike="noStrike" dirty="0">
                <a:solidFill>
                  <a:srgbClr val="000000"/>
                </a:solidFill>
                <a:effectLst/>
                <a:latin typeface="Franklin Gothic Book" panose="020B0503020102020204" pitchFamily="34" charset="0"/>
              </a:rPr>
              <a:t>ohne Worte: Ablaufen des Wegs zunächst mit Partner --&gt; dann aus der Erinnerung ohne</a:t>
            </a:r>
            <a:r>
              <a:rPr lang="en-US" sz="1700" b="0" i="0" dirty="0">
                <a:solidFill>
                  <a:srgbClr val="000000"/>
                </a:solidFill>
                <a:effectLst/>
                <a:latin typeface="Franklin Gothic Book" panose="020B0503020102020204" pitchFamily="34" charset="0"/>
              </a:rPr>
              <a:t>​</a:t>
            </a:r>
            <a:endParaRPr lang="en-US" sz="1700" b="0" i="0" dirty="0">
              <a:solidFill>
                <a:srgbClr val="000000"/>
              </a:solidFill>
              <a:effectLst/>
              <a:latin typeface="Segoe UI" panose="020B0502040204020203" pitchFamily="34" charset="0"/>
            </a:endParaRPr>
          </a:p>
          <a:p>
            <a:pPr algn="just" fontAlgn="base"/>
            <a:r>
              <a:rPr lang="de-DE" sz="1700" dirty="0">
                <a:solidFill>
                  <a:srgbClr val="000000"/>
                </a:solidFill>
                <a:latin typeface="Franklin Gothic Book" panose="020B0503020102020204" pitchFamily="34" charset="0"/>
              </a:rPr>
              <a:t>b</a:t>
            </a:r>
            <a:r>
              <a:rPr lang="de-DE" sz="1700" b="0" i="0" u="none" strike="noStrike" dirty="0">
                <a:solidFill>
                  <a:srgbClr val="000000"/>
                </a:solidFill>
                <a:effectLst/>
                <a:latin typeface="Franklin Gothic Book" panose="020B0503020102020204" pitchFamily="34" charset="0"/>
              </a:rPr>
              <a:t>arfuß: Ertasten der Bodenmarkierungen mit der Fußsohle ohne Hilfestellung</a:t>
            </a:r>
            <a:endParaRPr lang="en-US" sz="1700" b="0" i="0" dirty="0">
              <a:solidFill>
                <a:srgbClr val="000000"/>
              </a:solidFill>
              <a:effectLst/>
              <a:latin typeface="Segoe UI" panose="020B0502040204020203" pitchFamily="34" charset="0"/>
            </a:endParaRPr>
          </a:p>
          <a:p>
            <a:endParaRPr lang="de-DE" dirty="0"/>
          </a:p>
        </p:txBody>
      </p:sp>
      <p:pic>
        <p:nvPicPr>
          <p:cNvPr id="4" name="Grafik 3">
            <a:extLst>
              <a:ext uri="{FF2B5EF4-FFF2-40B4-BE49-F238E27FC236}">
                <a16:creationId xmlns:a16="http://schemas.microsoft.com/office/drawing/2014/main" id="{51C759BC-A2CB-8FB9-65E0-22B3AD087F54}"/>
              </a:ext>
            </a:extLst>
          </p:cNvPr>
          <p:cNvPicPr>
            <a:picLocks noChangeAspect="1"/>
          </p:cNvPicPr>
          <p:nvPr/>
        </p:nvPicPr>
        <p:blipFill>
          <a:blip r:embed="rId2"/>
          <a:stretch>
            <a:fillRect/>
          </a:stretch>
        </p:blipFill>
        <p:spPr>
          <a:xfrm>
            <a:off x="841933" y="6395713"/>
            <a:ext cx="856240" cy="362814"/>
          </a:xfrm>
          <a:prstGeom prst="rect">
            <a:avLst/>
          </a:prstGeom>
        </p:spPr>
      </p:pic>
      <p:sp>
        <p:nvSpPr>
          <p:cNvPr id="5" name="Textfeld 4">
            <a:extLst>
              <a:ext uri="{FF2B5EF4-FFF2-40B4-BE49-F238E27FC236}">
                <a16:creationId xmlns:a16="http://schemas.microsoft.com/office/drawing/2014/main" id="{1A15BB58-CA85-F069-3BB5-575CA4A638EB}"/>
              </a:ext>
            </a:extLst>
          </p:cNvPr>
          <p:cNvSpPr txBox="1"/>
          <p:nvPr/>
        </p:nvSpPr>
        <p:spPr>
          <a:xfrm>
            <a:off x="1698173" y="6369371"/>
            <a:ext cx="3293706" cy="415498"/>
          </a:xfrm>
          <a:prstGeom prst="rect">
            <a:avLst/>
          </a:prstGeom>
          <a:noFill/>
        </p:spPr>
        <p:txBody>
          <a:bodyPr wrap="square" rtlCol="0">
            <a:spAutoFit/>
          </a:bodyPr>
          <a:lstStyle/>
          <a:p>
            <a:r>
              <a:rPr lang="de-DE" sz="700" dirty="0"/>
              <a:t>Vielfalt und Inklusion II; Förderung des kooperativen Arbeitens/ Universität Leipzig (Henning, Groß, Klaus, Weber) ist lizenziert unter </a:t>
            </a:r>
            <a:r>
              <a:rPr lang="de-DE" sz="700" dirty="0" err="1"/>
              <a:t>CreativeCommons</a:t>
            </a:r>
            <a:r>
              <a:rPr lang="de-DE" sz="700" dirty="0"/>
              <a:t> Namensnennung – Weitergabe unter gleichen Bedingungen 4.0 Lizenz</a:t>
            </a:r>
          </a:p>
        </p:txBody>
      </p:sp>
    </p:spTree>
    <p:extLst>
      <p:ext uri="{BB962C8B-B14F-4D97-AF65-F5344CB8AC3E}">
        <p14:creationId xmlns:p14="http://schemas.microsoft.com/office/powerpoint/2010/main" val="354928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FA3F0C-4E6F-B3C4-7D98-0427B5C3CFA9}"/>
              </a:ext>
            </a:extLst>
          </p:cNvPr>
          <p:cNvSpPr>
            <a:spLocks noGrp="1"/>
          </p:cNvSpPr>
          <p:nvPr>
            <p:ph type="title"/>
          </p:nvPr>
        </p:nvSpPr>
        <p:spPr>
          <a:xfrm>
            <a:off x="1371600" y="685800"/>
            <a:ext cx="9601200" cy="723122"/>
          </a:xfrm>
        </p:spPr>
        <p:txBody>
          <a:bodyPr/>
          <a:lstStyle/>
          <a:p>
            <a:pPr algn="ctr"/>
            <a:r>
              <a:rPr lang="de-DE" b="0" i="0" u="sng" dirty="0">
                <a:solidFill>
                  <a:srgbClr val="191B0E"/>
                </a:solidFill>
                <a:effectLst/>
                <a:latin typeface="Algerian" panose="04020705040A02060702" pitchFamily="82" charset="0"/>
              </a:rPr>
              <a:t>Die magische Rankenmauer</a:t>
            </a:r>
            <a:endParaRPr lang="de-DE" dirty="0"/>
          </a:p>
        </p:txBody>
      </p:sp>
      <p:sp>
        <p:nvSpPr>
          <p:cNvPr id="5" name="Inhaltsplatzhalter 4">
            <a:extLst>
              <a:ext uri="{FF2B5EF4-FFF2-40B4-BE49-F238E27FC236}">
                <a16:creationId xmlns:a16="http://schemas.microsoft.com/office/drawing/2014/main" id="{1FC839C6-03B8-6419-A4BF-E86C5808C3F3}"/>
              </a:ext>
            </a:extLst>
          </p:cNvPr>
          <p:cNvSpPr>
            <a:spLocks noGrp="1"/>
          </p:cNvSpPr>
          <p:nvPr>
            <p:ph sz="half" idx="1"/>
          </p:nvPr>
        </p:nvSpPr>
        <p:spPr>
          <a:xfrm>
            <a:off x="1371600" y="1450908"/>
            <a:ext cx="9881118" cy="1670181"/>
          </a:xfrm>
        </p:spPr>
        <p:txBody>
          <a:bodyPr>
            <a:normAutofit fontScale="92500" lnSpcReduction="10000"/>
          </a:bodyPr>
          <a:lstStyle/>
          <a:p>
            <a:pPr marL="0" indent="0" algn="just">
              <a:buNone/>
            </a:pPr>
            <a:r>
              <a:rPr lang="de-DE" sz="1800" b="1" i="1" dirty="0"/>
              <a:t>Ihr habt euch tapfer durch den Dschungel gekämpft - der Schatz naht! Gerade als ihr aus der Ferne einen Blick auf diesen erhaschen konntet, erheben sich abertausend Pflanzenranken der Rosa arvensis zu einer scheinbar unüberwindbaren Mauer. Ihr mutigen </a:t>
            </a:r>
            <a:r>
              <a:rPr lang="de-DE" sz="1800" b="1" i="1" dirty="0" err="1"/>
              <a:t>Abenteurer:Innen</a:t>
            </a:r>
            <a:r>
              <a:rPr lang="de-DE" sz="1800" b="1" i="1" dirty="0"/>
              <a:t> lasst euch von diesem Hindernis nicht einschüchtern und versucht gemeinsam einen Weg über diese magische Rankenmauer zu finden. Obacht! Erlischt die Dschungelmusik, so werden die magischen Pflanzenranken weiterwachsen und die Mauer ist für immer unüberwindbar. Doch Achtung, eine(r) von euch wurde von der magischen Rosa arvensis verzaubert und sieht nur noch einen rosafarbenen Schleier. </a:t>
            </a:r>
          </a:p>
        </p:txBody>
      </p:sp>
      <p:pic>
        <p:nvPicPr>
          <p:cNvPr id="6146" name="Picture 2">
            <a:extLst>
              <a:ext uri="{FF2B5EF4-FFF2-40B4-BE49-F238E27FC236}">
                <a16:creationId xmlns:a16="http://schemas.microsoft.com/office/drawing/2014/main" id="{119FB39E-F2F6-0F6C-0D0B-21BAB28C9D0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99176" y="3111877"/>
            <a:ext cx="3853542" cy="342319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E9FD3E60-EBE1-8FBF-452A-967542DEA94F}"/>
              </a:ext>
            </a:extLst>
          </p:cNvPr>
          <p:cNvSpPr txBox="1"/>
          <p:nvPr/>
        </p:nvSpPr>
        <p:spPr>
          <a:xfrm>
            <a:off x="1716833" y="3121089"/>
            <a:ext cx="5262465" cy="3323987"/>
          </a:xfrm>
          <a:prstGeom prst="rect">
            <a:avLst/>
          </a:prstGeom>
          <a:noFill/>
        </p:spPr>
        <p:txBody>
          <a:bodyPr wrap="square" rtlCol="0">
            <a:spAutoFit/>
          </a:bodyPr>
          <a:lstStyle/>
          <a:p>
            <a:r>
              <a:rPr lang="de-DE" sz="1400" b="1" u="sng" dirty="0"/>
              <a:t>Aufgabe:</a:t>
            </a:r>
          </a:p>
          <a:p>
            <a:pPr marL="228600" indent="-228600" algn="just">
              <a:buFont typeface="+mj-lt"/>
              <a:buAutoNum type="arabicPeriod"/>
            </a:pPr>
            <a:r>
              <a:rPr lang="de-DE" sz="1400" dirty="0"/>
              <a:t>Stellt euch an Position A oder B. Die/Der </a:t>
            </a:r>
            <a:r>
              <a:rPr lang="de-DE" sz="1400" dirty="0" err="1"/>
              <a:t>Abenteurer:In</a:t>
            </a:r>
            <a:r>
              <a:rPr lang="de-DE" sz="1400" dirty="0"/>
              <a:t>, welche auf Position A steht, zieht die Augenklappe auf.​</a:t>
            </a:r>
          </a:p>
          <a:p>
            <a:pPr marL="228600" indent="-228600" algn="just">
              <a:buFont typeface="+mj-lt"/>
              <a:buAutoNum type="arabicPeriod"/>
            </a:pPr>
            <a:r>
              <a:rPr lang="de-DE" sz="1400" dirty="0"/>
              <a:t>Die/Der </a:t>
            </a:r>
            <a:r>
              <a:rPr lang="de-DE" sz="1400" dirty="0" err="1"/>
              <a:t>Abenteurer:In</a:t>
            </a:r>
            <a:r>
              <a:rPr lang="de-DE" sz="1400" dirty="0"/>
              <a:t> auf Position B versucht verbal sowie mit Hilfestellung </a:t>
            </a:r>
            <a:r>
              <a:rPr lang="de-DE" sz="1400" dirty="0" err="1"/>
              <a:t>Abenteurer:In</a:t>
            </a:r>
            <a:r>
              <a:rPr lang="de-DE" sz="1400" dirty="0"/>
              <a:t> A sicher über die magische Rankenmauer zu lotsen.​</a:t>
            </a:r>
          </a:p>
          <a:p>
            <a:pPr marL="228600" indent="-228600" algn="just">
              <a:buFont typeface="+mj-lt"/>
              <a:buAutoNum type="arabicPeriod"/>
            </a:pPr>
            <a:r>
              <a:rPr lang="de-DE" sz="1400" dirty="0" err="1"/>
              <a:t>Abenteurer:In</a:t>
            </a:r>
            <a:r>
              <a:rPr lang="de-DE" sz="1400" dirty="0"/>
              <a:t> A versucht durch die Anleitung von Person B die magische Rankenmauer zu überwinden.​</a:t>
            </a:r>
          </a:p>
          <a:p>
            <a:pPr marL="228600" indent="-228600" algn="just">
              <a:buFont typeface="+mj-lt"/>
              <a:buAutoNum type="arabicPeriod"/>
            </a:pPr>
            <a:r>
              <a:rPr lang="de-DE" sz="1400" dirty="0"/>
              <a:t>Überquert die Mauer, bis die Dschungelmusik stoppt.​</a:t>
            </a:r>
          </a:p>
          <a:p>
            <a:pPr marL="228600" indent="-228600" algn="just">
              <a:buFont typeface="+mj-lt"/>
              <a:buAutoNum type="arabicPeriod"/>
            </a:pPr>
            <a:r>
              <a:rPr lang="de-DE" sz="1400" dirty="0"/>
              <a:t>Ist </a:t>
            </a:r>
            <a:r>
              <a:rPr lang="de-DE" sz="1400" dirty="0" err="1"/>
              <a:t>Abenteurer:In</a:t>
            </a:r>
            <a:r>
              <a:rPr lang="de-DE" sz="1400" dirty="0"/>
              <a:t> A über die magische Rankenmauer gekommen und ihr habt noch Zeit, tauscht die Rollen.​</a:t>
            </a:r>
          </a:p>
          <a:p>
            <a:pPr algn="just"/>
            <a:r>
              <a:rPr lang="de-DE" sz="1400" b="1" u="sng" dirty="0"/>
              <a:t>Hinweis: </a:t>
            </a:r>
            <a:r>
              <a:rPr lang="de-DE" sz="1400" dirty="0"/>
              <a:t>​</a:t>
            </a:r>
          </a:p>
          <a:p>
            <a:pPr marL="285750" indent="-285750" algn="just">
              <a:buFont typeface="Arial" panose="020B0604020202020204" pitchFamily="34" charset="0"/>
              <a:buChar char="•"/>
            </a:pPr>
            <a:r>
              <a:rPr lang="de-DE" sz="1400" dirty="0"/>
              <a:t>Bei mehr als 2 </a:t>
            </a:r>
            <a:r>
              <a:rPr lang="de-DE" sz="1400" dirty="0" err="1"/>
              <a:t>Abenteurer:Innen</a:t>
            </a:r>
            <a:r>
              <a:rPr lang="de-DE" sz="1400" dirty="0"/>
              <a:t> lotsen mehrere </a:t>
            </a:r>
            <a:r>
              <a:rPr lang="de-DE" sz="1400" dirty="0" err="1"/>
              <a:t>Abenteurer:In</a:t>
            </a:r>
            <a:r>
              <a:rPr lang="de-DE" sz="1400" dirty="0"/>
              <a:t> A über die magische Rankenmauer.​</a:t>
            </a:r>
          </a:p>
          <a:p>
            <a:pPr marL="285750" indent="-285750" algn="just">
              <a:buFont typeface="Arial" panose="020B0604020202020204" pitchFamily="34" charset="0"/>
              <a:buChar char="•"/>
            </a:pPr>
            <a:r>
              <a:rPr lang="de-DE" sz="1400" dirty="0"/>
              <a:t>Nutzt an der Seite liegende "Steine" (Hocker) zur Hilfe!</a:t>
            </a:r>
          </a:p>
        </p:txBody>
      </p:sp>
      <p:pic>
        <p:nvPicPr>
          <p:cNvPr id="8" name="Grafik 7">
            <a:extLst>
              <a:ext uri="{FF2B5EF4-FFF2-40B4-BE49-F238E27FC236}">
                <a16:creationId xmlns:a16="http://schemas.microsoft.com/office/drawing/2014/main" id="{0BBB63E9-D453-B5FD-8B35-EF2CFAD1D6E7}"/>
              </a:ext>
            </a:extLst>
          </p:cNvPr>
          <p:cNvPicPr>
            <a:picLocks noChangeAspect="1"/>
          </p:cNvPicPr>
          <p:nvPr/>
        </p:nvPicPr>
        <p:blipFill>
          <a:blip r:embed="rId4"/>
          <a:stretch>
            <a:fillRect/>
          </a:stretch>
        </p:blipFill>
        <p:spPr>
          <a:xfrm>
            <a:off x="794403" y="6445076"/>
            <a:ext cx="974501" cy="412924"/>
          </a:xfrm>
          <a:prstGeom prst="rect">
            <a:avLst/>
          </a:prstGeom>
        </p:spPr>
      </p:pic>
      <p:sp>
        <p:nvSpPr>
          <p:cNvPr id="9" name="Textfeld 8">
            <a:extLst>
              <a:ext uri="{FF2B5EF4-FFF2-40B4-BE49-F238E27FC236}">
                <a16:creationId xmlns:a16="http://schemas.microsoft.com/office/drawing/2014/main" id="{4F87C6F8-5F45-02D8-4C6F-89FF188B504F}"/>
              </a:ext>
            </a:extLst>
          </p:cNvPr>
          <p:cNvSpPr txBox="1"/>
          <p:nvPr/>
        </p:nvSpPr>
        <p:spPr>
          <a:xfrm>
            <a:off x="7399176" y="3121089"/>
            <a:ext cx="1101012" cy="338554"/>
          </a:xfrm>
          <a:prstGeom prst="rect">
            <a:avLst/>
          </a:prstGeom>
          <a:noFill/>
        </p:spPr>
        <p:txBody>
          <a:bodyPr wrap="square" rtlCol="0">
            <a:spAutoFit/>
          </a:bodyPr>
          <a:lstStyle/>
          <a:p>
            <a:r>
              <a:rPr lang="de-DE" sz="1600" dirty="0"/>
              <a:t>Variante A</a:t>
            </a:r>
          </a:p>
        </p:txBody>
      </p:sp>
      <p:sp>
        <p:nvSpPr>
          <p:cNvPr id="2" name="Textfeld 1">
            <a:extLst>
              <a:ext uri="{FF2B5EF4-FFF2-40B4-BE49-F238E27FC236}">
                <a16:creationId xmlns:a16="http://schemas.microsoft.com/office/drawing/2014/main" id="{2D67A673-ADAC-40C0-114C-64856AD3A0E1}"/>
              </a:ext>
            </a:extLst>
          </p:cNvPr>
          <p:cNvSpPr txBox="1"/>
          <p:nvPr/>
        </p:nvSpPr>
        <p:spPr>
          <a:xfrm>
            <a:off x="1716833" y="6430794"/>
            <a:ext cx="3023118" cy="415498"/>
          </a:xfrm>
          <a:prstGeom prst="rect">
            <a:avLst/>
          </a:prstGeom>
          <a:noFill/>
        </p:spPr>
        <p:txBody>
          <a:bodyPr wrap="square" rtlCol="0">
            <a:spAutoFit/>
          </a:bodyPr>
          <a:lstStyle/>
          <a:p>
            <a:r>
              <a:rPr lang="de-DE" sz="700" dirty="0"/>
              <a:t>Vielfalt und Inklusion II; Förderung des kooperativen Arbeitens/ Universität Leipzig (Henning, Groß, Klaus, Weber) ist lizenziert unter </a:t>
            </a:r>
            <a:r>
              <a:rPr lang="de-DE" sz="700" dirty="0" err="1"/>
              <a:t>CreativeCommons</a:t>
            </a:r>
            <a:r>
              <a:rPr lang="de-DE" sz="700" dirty="0"/>
              <a:t> Namensnennung – Weitergabe unter gleichen Bedingungen 4.0 Lizenz</a:t>
            </a:r>
          </a:p>
        </p:txBody>
      </p:sp>
    </p:spTree>
    <p:extLst>
      <p:ext uri="{BB962C8B-B14F-4D97-AF65-F5344CB8AC3E}">
        <p14:creationId xmlns:p14="http://schemas.microsoft.com/office/powerpoint/2010/main" val="79374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7A367-B312-E2FC-EE89-B0114E6D1B18}"/>
              </a:ext>
            </a:extLst>
          </p:cNvPr>
          <p:cNvSpPr>
            <a:spLocks noGrp="1"/>
          </p:cNvSpPr>
          <p:nvPr>
            <p:ph type="title"/>
          </p:nvPr>
        </p:nvSpPr>
        <p:spPr/>
        <p:txBody>
          <a:bodyPr/>
          <a:lstStyle/>
          <a:p>
            <a:r>
              <a:rPr lang="de-DE" dirty="0">
                <a:latin typeface="Algerian" panose="04020705040A02060702" pitchFamily="82" charset="0"/>
              </a:rPr>
              <a:t>Aufbau</a:t>
            </a:r>
            <a:br>
              <a:rPr lang="de-DE" dirty="0">
                <a:latin typeface="Algerian" panose="04020705040A02060702" pitchFamily="82" charset="0"/>
              </a:rPr>
            </a:br>
            <a:r>
              <a:rPr lang="de-DE" dirty="0">
                <a:latin typeface="Algerian" panose="04020705040A02060702" pitchFamily="82" charset="0"/>
              </a:rPr>
              <a:t>	</a:t>
            </a:r>
            <a:r>
              <a:rPr lang="de-DE" sz="1600" dirty="0">
                <a:latin typeface="Algerian" panose="04020705040A02060702" pitchFamily="82" charset="0"/>
              </a:rPr>
              <a:t>-Variante B-</a:t>
            </a:r>
            <a:endParaRPr lang="de-DE" dirty="0">
              <a:latin typeface="Algerian" panose="04020705040A02060702" pitchFamily="82" charset="0"/>
            </a:endParaRPr>
          </a:p>
        </p:txBody>
      </p:sp>
      <p:pic>
        <p:nvPicPr>
          <p:cNvPr id="7170" name="Picture 2">
            <a:extLst>
              <a:ext uri="{FF2B5EF4-FFF2-40B4-BE49-F238E27FC236}">
                <a16:creationId xmlns:a16="http://schemas.microsoft.com/office/drawing/2014/main" id="{23E56EED-F57F-9005-BD78-E9F56A5D32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8816" y="685800"/>
            <a:ext cx="7249886" cy="5681027"/>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47306F17-9D5A-2693-14CB-58D84B6F6845}"/>
              </a:ext>
            </a:extLst>
          </p:cNvPr>
          <p:cNvPicPr>
            <a:picLocks noChangeAspect="1"/>
          </p:cNvPicPr>
          <p:nvPr/>
        </p:nvPicPr>
        <p:blipFill>
          <a:blip r:embed="rId3"/>
          <a:stretch>
            <a:fillRect/>
          </a:stretch>
        </p:blipFill>
        <p:spPr>
          <a:xfrm>
            <a:off x="725593" y="6372808"/>
            <a:ext cx="950596" cy="400251"/>
          </a:xfrm>
          <a:prstGeom prst="rect">
            <a:avLst/>
          </a:prstGeom>
        </p:spPr>
      </p:pic>
      <p:sp>
        <p:nvSpPr>
          <p:cNvPr id="3" name="Textfeld 2">
            <a:extLst>
              <a:ext uri="{FF2B5EF4-FFF2-40B4-BE49-F238E27FC236}">
                <a16:creationId xmlns:a16="http://schemas.microsoft.com/office/drawing/2014/main" id="{81094C8C-2E5B-0BA2-CAF4-B3B46FE819E9}"/>
              </a:ext>
            </a:extLst>
          </p:cNvPr>
          <p:cNvSpPr txBox="1"/>
          <p:nvPr/>
        </p:nvSpPr>
        <p:spPr>
          <a:xfrm>
            <a:off x="1676189" y="6372808"/>
            <a:ext cx="2995126" cy="415498"/>
          </a:xfrm>
          <a:prstGeom prst="rect">
            <a:avLst/>
          </a:prstGeom>
          <a:noFill/>
        </p:spPr>
        <p:txBody>
          <a:bodyPr wrap="square" rtlCol="0">
            <a:spAutoFit/>
          </a:bodyPr>
          <a:lstStyle/>
          <a:p>
            <a:r>
              <a:rPr lang="de-DE" sz="700" dirty="0"/>
              <a:t>Vielfalt und Inklusion II; Förderung des kooperativen Arbeitens/ Universität Leipzig (Henning, Groß, Klaus, Weber) ist lizenziert unter </a:t>
            </a:r>
            <a:r>
              <a:rPr lang="de-DE" sz="700" dirty="0" err="1"/>
              <a:t>CreativeCommons</a:t>
            </a:r>
            <a:r>
              <a:rPr lang="de-DE" sz="700" dirty="0"/>
              <a:t> Namensnennung – Weitergabe unter gleichen Bedingungen 4.0 Lizenz</a:t>
            </a:r>
          </a:p>
        </p:txBody>
      </p:sp>
    </p:spTree>
    <p:extLst>
      <p:ext uri="{BB962C8B-B14F-4D97-AF65-F5344CB8AC3E}">
        <p14:creationId xmlns:p14="http://schemas.microsoft.com/office/powerpoint/2010/main" val="1264023000"/>
      </p:ext>
    </p:extLst>
  </p:cSld>
  <p:clrMapOvr>
    <a:masterClrMapping/>
  </p:clrMapOvr>
</p:sld>
</file>

<file path=ppt/theme/theme1.xml><?xml version="1.0" encoding="utf-8"?>
<a:theme xmlns:a="http://schemas.openxmlformats.org/drawingml/2006/main" name="Ausschnitt">
  <a:themeElements>
    <a:clrScheme name="Ausschnitt">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usschnitt">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schnit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Ausschnitt</Template>
  <TotalTime>0</TotalTime>
  <Words>1701</Words>
  <Application>Microsoft Office PowerPoint</Application>
  <PresentationFormat>Breitbild</PresentationFormat>
  <Paragraphs>93</Paragraphs>
  <Slides>13</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13</vt:i4>
      </vt:variant>
    </vt:vector>
  </HeadingPairs>
  <TitlesOfParts>
    <vt:vector size="21" baseType="lpstr">
      <vt:lpstr>Algerian</vt:lpstr>
      <vt:lpstr>Arial</vt:lpstr>
      <vt:lpstr>Calibri</vt:lpstr>
      <vt:lpstr>Century Gothic</vt:lpstr>
      <vt:lpstr>Franklin Gothic Book</vt:lpstr>
      <vt:lpstr>Segoe UI</vt:lpstr>
      <vt:lpstr>Wingdings</vt:lpstr>
      <vt:lpstr>Ausschnitt</vt:lpstr>
      <vt:lpstr>Die Gläserne Wand</vt:lpstr>
      <vt:lpstr>Material Station „Die Gläserne Wand“</vt:lpstr>
      <vt:lpstr>Aufbau</vt:lpstr>
      <vt:lpstr>Hinweise für die Lehrkraft – Station „Die Gläserne Wand“</vt:lpstr>
      <vt:lpstr>Giftige Ballon-Pflanzen</vt:lpstr>
      <vt:lpstr>Aufbau</vt:lpstr>
      <vt:lpstr>Hinweise für die Lehrkraft – Station "Giftige Ballon-Pflanzen"​</vt:lpstr>
      <vt:lpstr>Die magische Rankenmauer</vt:lpstr>
      <vt:lpstr>Aufbau  -Variante B-</vt:lpstr>
      <vt:lpstr>Hinweise für die Lehrkraft – Station "Die Magische Rankenmauer"</vt:lpstr>
      <vt:lpstr>Temple Run</vt:lpstr>
      <vt:lpstr>Aufbau</vt:lpstr>
      <vt:lpstr>Hinweise für die Lehrkraft – Station „Temple Run“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Gläserne Wand</dc:title>
  <dc:creator>Kristof Klaus</dc:creator>
  <cp:lastModifiedBy>Kristof Klaus</cp:lastModifiedBy>
  <cp:revision>8</cp:revision>
  <dcterms:created xsi:type="dcterms:W3CDTF">2022-06-12T09:08:18Z</dcterms:created>
  <dcterms:modified xsi:type="dcterms:W3CDTF">2022-08-17T13:53:31Z</dcterms:modified>
</cp:coreProperties>
</file>